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1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4" r:id="rId14"/>
    <p:sldId id="27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D42B2-5CA4-4131-A938-1DEF57F6B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6B02FC-037B-4DB4-B113-898F2CC15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DFA94-E039-44F6-A468-B9501DA8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895389-9436-444B-993A-04C15559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BAC3A-C820-4C5D-98B4-21D79D37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3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A51AC-B21F-4924-BC9B-55A709BA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84746A-E983-4F7E-BA41-548145E7E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60D1F-C5ED-47D9-B093-060DC6E6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5CA338-20D8-4357-A875-BFBAFE0F5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4EAB6-90F1-4296-A12D-99BDA848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10C811-381B-4BC4-A2AF-6738DC2AB9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4DCB2E-BA48-460E-A988-9EBF5B94B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D95E43-D307-44FA-A843-D4448A6A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AB6999-DCAD-4680-8D24-6015DCD61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EDCE9A-BDAC-4122-9402-EC470156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24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E2D27-3A25-4D71-AF4F-AB6880FBF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4A66E9-AA26-43D7-A10C-776C794D9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2FD8EF-7DE0-4D9E-8312-A670DC58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1BC01B-4AA9-40DB-A7E2-C83FE2DF0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636EF-90EC-485D-88D9-912148C7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5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A517B-E613-4EC4-938C-B07F32791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8399F4-4B6E-428F-AE3F-AEC3416BE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0F5FA-9DE3-4AB7-AA33-B6A448AD5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F5C26C-B3CD-4F7D-B51B-345B53279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DA2FAC-62A9-4D6E-9C49-D7A6CDB8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3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76CA20-F84A-4898-A248-CA0944B0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00CE25-39E4-4CA8-A43D-CF53F55854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47FD02-8141-4239-8E74-BD7A7D035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FE5DE0-FEC8-497B-8CC3-3B08C8D5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B8B06C-1F87-4B9E-AB79-A3FC3D39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9F41B9-E3B1-460F-B873-BF9480CF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6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CC7E2-E7D0-45B7-A22E-1A083156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828FF5-84C2-489A-82A8-EB5F96B60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1177D0-960F-4D4F-8BAD-48C450195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BD258C-8E36-42AD-BEFC-EC1AAE6C8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1A414F-18D5-4D6B-8370-00BEE710C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23780-5A92-4966-82F2-C0C12A721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43F9F3-EE7D-49C5-B421-77212A8D0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31A2F7-A12A-42E5-801A-09122CA3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9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921D9-97DE-4AEE-A8EE-D4077280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0382AD-757A-4805-9225-99ADFE5A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857C36D-55E8-4F94-8F06-548A612D5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65B478-588E-4F81-856C-34FD91EB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71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E300CD-8516-4C85-B8C3-0B9BBB6F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9686F6-699D-49D3-8295-F5115279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25C925-260F-4BC3-B644-80E860DD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43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9A6DE-5ABE-426D-ACAF-C3BDB47EB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54E7B1-63BF-4145-9A37-EEC2A653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853526-8B53-4DCD-A457-D9A17EB4A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F44444-8ADD-4C33-BD0E-751D3A09F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6B4889-34BB-4D36-A04E-542B16E1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4F3BB0-201E-44E5-A9A3-395A8F686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51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E1335-6B55-4797-9B4E-ABFCB88AD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432746-852C-4B1B-B8B8-CC175833C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12B152-C4BC-46EF-BEB9-A7545921E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1DF67B-6861-4706-8EEF-173BDA34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38C370-52E5-442B-91D7-AF883274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2D1713-7918-418A-8AE7-7D630678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27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B32D2-D042-4C28-BF32-09CE7BE2F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1894EE-6385-4D13-A5BB-60F152F2C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D0102E-E219-4D53-AAA5-E8BB13E17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8A64F-AAA4-4020-B507-0F34B3E9450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B2DE02-7EC8-45D6-A775-BCEEC2C76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3C4060-C20D-41A7-98D2-8AF640582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0E19-1E3F-4376-8969-AA8EC26F63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5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58EA8D-7EAB-491A-AE1E-E34DB7C79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04"/>
          <a:stretch/>
        </p:blipFill>
        <p:spPr>
          <a:xfrm>
            <a:off x="0" y="0"/>
            <a:ext cx="12192000" cy="68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B8D21-2621-4C5A-B8B3-5054FD050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Результаты обработки измерений после корректировок от 01.07.2025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D966C2-B447-4035-9E97-AACA59BB86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686" y="2030349"/>
            <a:ext cx="5346469" cy="404649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B4899D-83C5-45A8-AB21-D8394E41F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765" y="2030348"/>
            <a:ext cx="5217549" cy="40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2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7A666-DABC-4A7C-A429-542A2A11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682278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4900" b="1" dirty="0"/>
              <a:t>На сколько сдвинулось изображение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C35EF-8639-4B02-8DA0-7283F7B2F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02" y="1255619"/>
            <a:ext cx="4227300" cy="4346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7DC150-61CB-4A32-994E-5328A2971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640" y="1255619"/>
            <a:ext cx="4137958" cy="434675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827983-105D-4B64-94C9-C19870FFDDA2}"/>
              </a:ext>
            </a:extLst>
          </p:cNvPr>
          <p:cNvSpPr txBox="1"/>
          <p:nvPr/>
        </p:nvSpPr>
        <p:spPr>
          <a:xfrm>
            <a:off x="1428402" y="5661996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Начальное положение в 9:37</a:t>
            </a:r>
          </a:p>
          <a:p>
            <a:r>
              <a:rPr lang="ru-RU" sz="2200" dirty="0"/>
              <a:t>Утреннее положение – второе колесо на опоре 230,2 см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08F03-C4D5-4319-A87F-7EC7A75E53D6}"/>
              </a:ext>
            </a:extLst>
          </p:cNvPr>
          <p:cNvSpPr txBox="1"/>
          <p:nvPr/>
        </p:nvSpPr>
        <p:spPr>
          <a:xfrm>
            <a:off x="6625640" y="5661996"/>
            <a:ext cx="41379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Сдвиг в 11:22, через 1 ч. 45 мин.</a:t>
            </a:r>
          </a:p>
          <a:p>
            <a:r>
              <a:rPr lang="ru-RU" sz="2200" dirty="0"/>
              <a:t>Не меняли 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405776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3AA3A-CE61-4FF3-9586-0DD67E2D0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142" y="356813"/>
            <a:ext cx="10515600" cy="673965"/>
          </a:xfrm>
        </p:spPr>
        <p:txBody>
          <a:bodyPr>
            <a:noAutofit/>
          </a:bodyPr>
          <a:lstStyle/>
          <a:p>
            <a:r>
              <a:rPr lang="ru-RU" b="1" dirty="0"/>
              <a:t>На сколько сдвинулось изображение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C9C756-20EC-4DA5-B0C9-B41878AF5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442" y="1253366"/>
            <a:ext cx="4037216" cy="4351708"/>
          </a:xfrm>
          <a:prstGeom prst="rect">
            <a:avLst/>
          </a:prstGeom>
        </p:spPr>
      </p:pic>
      <p:pic>
        <p:nvPicPr>
          <p:cNvPr id="7" name="Объект 3">
            <a:extLst>
              <a:ext uri="{FF2B5EF4-FFF2-40B4-BE49-F238E27FC236}">
                <a16:creationId xmlns:a16="http://schemas.microsoft.com/office/drawing/2014/main" id="{1DC855DA-3591-47DB-82BE-08BE25E5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42" y="1253366"/>
            <a:ext cx="4227300" cy="43512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AFDCF3-925C-4876-BB19-80A290F62AE6}"/>
              </a:ext>
            </a:extLst>
          </p:cNvPr>
          <p:cNvSpPr txBox="1"/>
          <p:nvPr/>
        </p:nvSpPr>
        <p:spPr>
          <a:xfrm>
            <a:off x="1497712" y="5694904"/>
            <a:ext cx="4137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Сдвиг в 12:53, через 1 ч. 31 мин.</a:t>
            </a:r>
          </a:p>
          <a:p>
            <a:r>
              <a:rPr lang="ru-RU" sz="2200" dirty="0"/>
              <a:t>Сдвинули положение – первое колесо на опоре 200,9 см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6666D2-E4F1-44DE-9E0B-BA05A4F7E40C}"/>
              </a:ext>
            </a:extLst>
          </p:cNvPr>
          <p:cNvSpPr txBox="1"/>
          <p:nvPr/>
        </p:nvSpPr>
        <p:spPr>
          <a:xfrm>
            <a:off x="6651071" y="5694904"/>
            <a:ext cx="4137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Сдвиг в 17:25 (после 4 ч. 32 мин.)</a:t>
            </a:r>
          </a:p>
          <a:p>
            <a:r>
              <a:rPr lang="ru-RU" sz="2200" dirty="0"/>
              <a:t>Сдвинули положение – первое колесо на опоре 11,6 см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6260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09FA48-5A84-4E38-BF72-D7BA0A9D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678C80-92EE-4261-B587-0586DEC98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26535" cy="4351338"/>
          </a:xfrm>
        </p:spPr>
        <p:txBody>
          <a:bodyPr/>
          <a:lstStyle/>
          <a:p>
            <a:r>
              <a:rPr lang="ru-RU" sz="2200" dirty="0"/>
              <a:t>Сделаны исправления: на рассчитанные величины повернули целостат </a:t>
            </a:r>
          </a:p>
          <a:p>
            <a:r>
              <a:rPr lang="ru-RU" sz="2200" dirty="0"/>
              <a:t>Практическая значимость работы заключается в создании эффективного инструмента для оперативной диагностики и корректировки положения зеркала целостата. Метод позволяет проводить мониторинг без занятия наблюдательного времени и не зависит от времени года.</a:t>
            </a:r>
          </a:p>
          <a:p>
            <a:r>
              <a:rPr lang="ru-RU" sz="2200" dirty="0"/>
              <a:t>Перспективы развития включают автоматизацию процесса с использованием веб-камер, учёт атмосферных эффектов и компенсацию геометрических искажений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564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8B9CA2-37FF-46FE-B782-117E40708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-218" r="1" b="-2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C70B2-50DF-410E-8E89-BC9FA8573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6351"/>
          </a:xfrm>
        </p:spPr>
        <p:txBody>
          <a:bodyPr/>
          <a:lstStyle/>
          <a:p>
            <a:r>
              <a:rPr lang="ru-RU" b="1" dirty="0"/>
              <a:t>Целостат</a:t>
            </a:r>
            <a:r>
              <a:rPr lang="ru-RU" dirty="0"/>
              <a:t> 🌞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BBA293-ACD3-4FE7-ADD8-3784DCC60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21" y="1825625"/>
            <a:ext cx="5895109" cy="42592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Что это?</a:t>
            </a:r>
          </a:p>
          <a:p>
            <a:pPr marL="0" indent="0">
              <a:buNone/>
            </a:pPr>
            <a:r>
              <a:rPr lang="ru-RU" dirty="0"/>
              <a:t>Специальное оптическое устройство для наблюдения Солнца и компенсации вращения Земли.</a:t>
            </a:r>
          </a:p>
          <a:p>
            <a:pPr marL="0" indent="0">
              <a:buNone/>
            </a:pPr>
            <a:r>
              <a:rPr lang="ru-RU" b="1" dirty="0"/>
              <a:t>Устройство: </a:t>
            </a:r>
          </a:p>
          <a:p>
            <a:pPr marL="0" indent="0">
              <a:buNone/>
            </a:pPr>
            <a:r>
              <a:rPr lang="ru-RU" dirty="0"/>
              <a:t>✅ Следящее зеркало (вращающееся) </a:t>
            </a:r>
          </a:p>
          <a:p>
            <a:pPr marL="0" indent="0">
              <a:buNone/>
            </a:pPr>
            <a:r>
              <a:rPr lang="ru-RU" dirty="0"/>
              <a:t>✅ Фиксированное зеркало (неподвижное)</a:t>
            </a:r>
          </a:p>
          <a:p>
            <a:pPr marL="0" indent="0">
              <a:buNone/>
            </a:pPr>
            <a:r>
              <a:rPr lang="ru-RU" b="1" dirty="0"/>
              <a:t>Принцип работы:</a:t>
            </a:r>
          </a:p>
          <a:p>
            <a:pPr marL="0" indent="0">
              <a:buNone/>
            </a:pPr>
            <a:r>
              <a:rPr lang="ru-RU" dirty="0"/>
              <a:t>Следящее зеркало непрерывно отслеживает солнце, отражая его свет на фиксированное зеркало → </a:t>
            </a:r>
          </a:p>
          <a:p>
            <a:pPr marL="0" indent="0">
              <a:buNone/>
            </a:pPr>
            <a:r>
              <a:rPr lang="ru-RU" dirty="0"/>
              <a:t>Точное наблюдение становится возможным независимо от движения Земли.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EE61E7-7549-40C4-BD0B-7AA474630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926" y="764771"/>
            <a:ext cx="4991318" cy="3720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F365D3-3997-4A0F-BDFD-6AE43ACA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567" y="4728699"/>
            <a:ext cx="5064035" cy="86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4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302D2C-C368-4547-8A0F-B5542F1BF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29" y="523702"/>
            <a:ext cx="7242006" cy="5527963"/>
          </a:xfrm>
        </p:spPr>
        <p:txBody>
          <a:bodyPr>
            <a:normAutofit fontScale="92500"/>
          </a:bodyPr>
          <a:lstStyle/>
          <a:p>
            <a:r>
              <a:rPr lang="ru-RU" sz="2200" b="1" dirty="0"/>
              <a:t>Цель: </a:t>
            </a:r>
          </a:p>
          <a:p>
            <a:pPr marL="0" indent="0">
              <a:buNone/>
            </a:pPr>
            <a:r>
              <a:rPr lang="ru-RU" sz="2200" dirty="0"/>
              <a:t>Выяснить направление оси целостата и внести исправления.</a:t>
            </a:r>
          </a:p>
          <a:p>
            <a:r>
              <a:rPr lang="ru-RU" sz="2200" b="1" dirty="0"/>
              <a:t>Задача: </a:t>
            </a:r>
          </a:p>
          <a:p>
            <a:pPr marL="0" indent="0">
              <a:buNone/>
            </a:pPr>
            <a:r>
              <a:rPr lang="ru-RU" sz="2200" dirty="0"/>
              <a:t>По серии фотографий со смещением с запада на восток положения зеркала целостата определить зависимость направления оси целостата от смещения по координате восток-запад, а также среднюю точку направления. </a:t>
            </a:r>
          </a:p>
          <a:p>
            <a:r>
              <a:rPr lang="ru-RU" sz="2200" b="1" dirty="0"/>
              <a:t>Почему это важно?</a:t>
            </a:r>
          </a:p>
          <a:p>
            <a:pPr marL="0" indent="0">
              <a:buNone/>
            </a:pPr>
            <a:r>
              <a:rPr lang="ru-RU" sz="2200" dirty="0"/>
              <a:t>Ориентация оси целостата на земную полярную ось необходима для точной компенсации вращения Земли. Благодаря этому обеспечивается стабильная фиксация Солнца в поле зрения, облегчая длительное и точное наблюдение.</a:t>
            </a:r>
          </a:p>
          <a:p>
            <a:pPr marL="0" indent="0">
              <a:buNone/>
            </a:pPr>
            <a:endParaRPr lang="ru-RU" sz="2200" dirty="0"/>
          </a:p>
          <a:p>
            <a:pPr marL="0" indent="0">
              <a:buNone/>
            </a:pPr>
            <a:r>
              <a:rPr lang="ru-RU" sz="2200" dirty="0"/>
              <a:t>Работа проведена на горизонтальном солнечном телескопе АСТ в Саянской обсерватории ИСЗФ СО РАН (Бурятия, п. Монды).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0AA8E-2750-45B8-B825-13E2FB0F9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31" y="523702"/>
            <a:ext cx="3569540" cy="552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B2E75-4DB7-4261-A229-CBC88CD8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35"/>
            <a:ext cx="10515600" cy="707271"/>
          </a:xfrm>
        </p:spPr>
        <p:txBody>
          <a:bodyPr/>
          <a:lstStyle/>
          <a:p>
            <a:r>
              <a:rPr lang="ru-RU" b="1" dirty="0"/>
              <a:t>Схема эксперимента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7765A5A-F00D-4430-8BB3-6C33C48AF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5812"/>
            <a:ext cx="5512724" cy="162804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A6CEDC-12FE-450E-B2EF-A654EAD4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919" y="1027906"/>
            <a:ext cx="4266881" cy="47959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26281-9EA5-4C8D-A197-771DF49FB0DA}"/>
              </a:ext>
            </a:extLst>
          </p:cNvPr>
          <p:cNvSpPr txBox="1"/>
          <p:nvPr/>
        </p:nvSpPr>
        <p:spPr>
          <a:xfrm>
            <a:off x="7451365" y="5886733"/>
            <a:ext cx="35379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Как закрепили фотоаппарат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20C60-7959-48C5-AD34-6C180B29D29A}"/>
              </a:ext>
            </a:extLst>
          </p:cNvPr>
          <p:cNvSpPr txBox="1"/>
          <p:nvPr/>
        </p:nvSpPr>
        <p:spPr>
          <a:xfrm>
            <a:off x="505691" y="5886733"/>
            <a:ext cx="6177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Прокат монтировки целостата в направлении </a:t>
            </a:r>
            <a:r>
              <a:rPr lang="en-US" sz="2200" dirty="0"/>
              <a:t>E-W</a:t>
            </a:r>
            <a:endParaRPr lang="ru-RU" sz="2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882D10E-3D42-4ADE-88F2-A26F07F385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014" y="1090787"/>
            <a:ext cx="3221094" cy="304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9370D-6FFC-42EF-B9D6-982BF99A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561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Результаты обработки измерений от 20.09.2024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AAC270E-CB8C-4AB7-9562-0F4CEBAB3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508" y="1884183"/>
            <a:ext cx="4563288" cy="349055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664855-B77E-4E28-B6E4-AEBCA747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04" y="1884183"/>
            <a:ext cx="4684812" cy="34965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663D85-E72E-4F9F-A275-E86E1932F907}"/>
              </a:ext>
            </a:extLst>
          </p:cNvPr>
          <p:cNvSpPr txBox="1"/>
          <p:nvPr/>
        </p:nvSpPr>
        <p:spPr>
          <a:xfrm>
            <a:off x="838200" y="5495741"/>
            <a:ext cx="5146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По точкам данных находим центры окружностей, на которых лежат эти точки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88114D-679F-4792-8880-70B4173EC1E9}"/>
              </a:ext>
            </a:extLst>
          </p:cNvPr>
          <p:cNvSpPr txBox="1"/>
          <p:nvPr/>
        </p:nvSpPr>
        <p:spPr>
          <a:xfrm>
            <a:off x="6684200" y="5495742"/>
            <a:ext cx="466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Находим среднее этих точек – это и будет отклонение оси целостата</a:t>
            </a:r>
          </a:p>
        </p:txBody>
      </p:sp>
    </p:spTree>
    <p:extLst>
      <p:ext uri="{BB962C8B-B14F-4D97-AF65-F5344CB8AC3E}">
        <p14:creationId xmlns:p14="http://schemas.microsoft.com/office/powerpoint/2010/main" val="62336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6B030-1655-4D65-A9B6-BA0EA6B6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6689"/>
            <a:ext cx="10972800" cy="806970"/>
          </a:xfrm>
        </p:spPr>
        <p:txBody>
          <a:bodyPr>
            <a:noAutofit/>
          </a:bodyPr>
          <a:lstStyle/>
          <a:p>
            <a:r>
              <a:rPr lang="ru-RU" b="1" dirty="0"/>
              <a:t>Точки положения направления оси целостата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40BF3D9-FFD8-42A3-914F-0DA79ADE6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6194" y="1321725"/>
            <a:ext cx="10019608" cy="404897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CC88AE-308D-4679-8575-1511F487ADB4}"/>
              </a:ext>
            </a:extLst>
          </p:cNvPr>
          <p:cNvSpPr txBox="1"/>
          <p:nvPr/>
        </p:nvSpPr>
        <p:spPr>
          <a:xfrm>
            <a:off x="1199801" y="5536275"/>
            <a:ext cx="97923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/>
              <a:t>Зависимость положения направления оси целостата от долготной координаты положения монтировки целостата</a:t>
            </a:r>
          </a:p>
        </p:txBody>
      </p:sp>
    </p:spTree>
    <p:extLst>
      <p:ext uri="{BB962C8B-B14F-4D97-AF65-F5344CB8AC3E}">
        <p14:creationId xmlns:p14="http://schemas.microsoft.com/office/powerpoint/2010/main" val="341972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185D3-1302-41F9-94DD-64A4F89C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Autofit/>
          </a:bodyPr>
          <a:lstStyle/>
          <a:p>
            <a:r>
              <a:rPr lang="ru-RU" b="1" dirty="0"/>
              <a:t>Куда направлена ось целостата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095C517-67B8-4ACC-9F73-C59798B7C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9618"/>
            <a:ext cx="5520342" cy="47184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A6F5FD-B941-4167-9251-9978960439C7}"/>
              </a:ext>
            </a:extLst>
          </p:cNvPr>
          <p:cNvSpPr txBox="1"/>
          <p:nvPr/>
        </p:nvSpPr>
        <p:spPr>
          <a:xfrm>
            <a:off x="575658" y="1392785"/>
            <a:ext cx="511372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/>
              <a:t>Совмещаем фотографии: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кадр неба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кадр из </a:t>
            </a:r>
            <a:r>
              <a:rPr lang="en-US" sz="2200" dirty="0" err="1"/>
              <a:t>Stellarium</a:t>
            </a:r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точки, рассчитанные из эксперимента</a:t>
            </a:r>
          </a:p>
          <a:p>
            <a:endParaRPr lang="ru-RU" sz="2200" dirty="0"/>
          </a:p>
          <a:p>
            <a:r>
              <a:rPr lang="ru-RU" sz="2200" dirty="0"/>
              <a:t>Из полученных данных была вычислена средняя точка направления оси целостата: </a:t>
            </a:r>
          </a:p>
          <a:p>
            <a:r>
              <a:rPr lang="ru-RU" sz="2200" dirty="0"/>
              <a:t>RA = 5,634 ч (84,51°), </a:t>
            </a:r>
          </a:p>
          <a:p>
            <a:r>
              <a:rPr lang="ru-RU" sz="2200" dirty="0" err="1"/>
              <a:t>Dec</a:t>
            </a:r>
            <a:r>
              <a:rPr lang="ru-RU" sz="2200" dirty="0"/>
              <a:t> = 89,58°</a:t>
            </a:r>
          </a:p>
          <a:p>
            <a:endParaRPr lang="ru-RU" sz="2200" dirty="0"/>
          </a:p>
          <a:p>
            <a:r>
              <a:rPr lang="ru-RU" sz="2200" dirty="0"/>
              <a:t>В </a:t>
            </a:r>
            <a:r>
              <a:rPr lang="ru-RU" sz="2200" dirty="0" err="1"/>
              <a:t>альтазимутальной</a:t>
            </a:r>
            <a:r>
              <a:rPr lang="ru-RU" sz="2200" dirty="0"/>
              <a:t> системе координат: по азимуту 0,5515°, </a:t>
            </a:r>
          </a:p>
          <a:p>
            <a:r>
              <a:rPr lang="ru-RU" sz="2200" dirty="0"/>
              <a:t>по высоте 51,332°.</a:t>
            </a:r>
          </a:p>
        </p:txBody>
      </p:sp>
    </p:spTree>
    <p:extLst>
      <p:ext uri="{BB962C8B-B14F-4D97-AF65-F5344CB8AC3E}">
        <p14:creationId xmlns:p14="http://schemas.microsoft.com/office/powerpoint/2010/main" val="3360208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9494-7882-4965-81B0-A6B35F7FE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331875"/>
            <a:ext cx="10964487" cy="769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Расчет поворотов регулировочных винтов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A421C-3C5D-444B-9683-BC567EAC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182155"/>
            <a:ext cx="8696141" cy="1317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Измерения базы монтировки целостата для регулировки оси: </a:t>
            </a:r>
          </a:p>
          <a:p>
            <a:pPr marL="0" indent="0">
              <a:buNone/>
            </a:pPr>
            <a:r>
              <a:rPr lang="ru-RU" sz="2200" dirty="0"/>
              <a:t>по высоте —  548,5 мм (шаг винта 2 мм)</a:t>
            </a:r>
          </a:p>
          <a:p>
            <a:pPr marL="0" indent="0">
              <a:buNone/>
            </a:pPr>
            <a:r>
              <a:rPr lang="ru-RU" sz="2200" dirty="0"/>
              <a:t>по азимуту — 712 мм (шаг винта 3 мм)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18B00D-9E27-4EA6-AD81-54AEED7A8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4" y="2580205"/>
            <a:ext cx="5673991" cy="2939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980AE-7A93-4B59-989C-63E4D56E65BF}"/>
              </a:ext>
            </a:extLst>
          </p:cNvPr>
          <p:cNvSpPr txBox="1"/>
          <p:nvPr/>
        </p:nvSpPr>
        <p:spPr>
          <a:xfrm>
            <a:off x="731520" y="5600796"/>
            <a:ext cx="106815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Условная схема расположения регулировочных винтов монтировки целостата. </a:t>
            </a:r>
          </a:p>
          <a:p>
            <a:r>
              <a:rPr lang="ru-RU" sz="2200" dirty="0"/>
              <a:t>А) Винт направления по азимуту. Б) Винт регулировки высоты.</a:t>
            </a:r>
          </a:p>
        </p:txBody>
      </p:sp>
    </p:spTree>
    <p:extLst>
      <p:ext uri="{BB962C8B-B14F-4D97-AF65-F5344CB8AC3E}">
        <p14:creationId xmlns:p14="http://schemas.microsoft.com/office/powerpoint/2010/main" val="271180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13274-873A-47F4-AE2F-A15CB5A0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2834"/>
            <a:ext cx="10515600" cy="8319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/>
              <a:t>Расчёт числа оборотов регулировочных винтов по формуле:  </a:t>
            </a:r>
            <a:endParaRPr lang="en-US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4E0DC3-298B-4A78-ACA8-90D09E79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9482"/>
            <a:ext cx="5562600" cy="1950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i="1" dirty="0"/>
              <a:t>N </a:t>
            </a:r>
            <a:r>
              <a:rPr lang="ru-RU" sz="2200" dirty="0"/>
              <a:t>— требуемое число оборотов винта, </a:t>
            </a:r>
          </a:p>
          <a:p>
            <a:pPr marL="0" indent="0">
              <a:buNone/>
            </a:pPr>
            <a:r>
              <a:rPr lang="ru-RU" sz="2200" dirty="0"/>
              <a:t>𝜃 — рассчитанный угол поправки в градусах, </a:t>
            </a:r>
          </a:p>
          <a:p>
            <a:pPr marL="0" indent="0">
              <a:buNone/>
            </a:pPr>
            <a:r>
              <a:rPr lang="ru-RU" sz="2200" i="1" dirty="0"/>
              <a:t>L</a:t>
            </a:r>
            <a:r>
              <a:rPr lang="ru-RU" sz="2200" dirty="0"/>
              <a:t> — база опоры целостата, </a:t>
            </a:r>
          </a:p>
          <a:p>
            <a:pPr marL="0" indent="0">
              <a:buNone/>
            </a:pPr>
            <a:r>
              <a:rPr lang="ru-RU" sz="2200" i="1" dirty="0"/>
              <a:t>p</a:t>
            </a:r>
            <a:r>
              <a:rPr lang="ru-RU" sz="2200" dirty="0"/>
              <a:t> — шаг резьбы регулировочного винта.</a:t>
            </a:r>
          </a:p>
          <a:p>
            <a:endParaRPr lang="ru-RU" sz="2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30FE0E-E49F-4AC1-86AD-13D06F1E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3323" y="2057348"/>
            <a:ext cx="4270477" cy="22426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8F0010-C348-4474-8A19-375116F4B975}"/>
              </a:ext>
            </a:extLst>
          </p:cNvPr>
          <p:cNvSpPr txBox="1"/>
          <p:nvPr/>
        </p:nvSpPr>
        <p:spPr>
          <a:xfrm>
            <a:off x="838200" y="4944974"/>
            <a:ext cx="10681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200" dirty="0"/>
              <a:t>Значения количества оборотов для поправки направления оси целостата:</a:t>
            </a:r>
          </a:p>
          <a:p>
            <a:r>
              <a:rPr lang="ru-RU" sz="2200" dirty="0"/>
              <a:t>винт азимута 2,6 оборота на восток</a:t>
            </a:r>
          </a:p>
          <a:p>
            <a:r>
              <a:rPr lang="ru-RU" sz="2200" dirty="0"/>
              <a:t>винт склонения 0,87 оборота вверх</a:t>
            </a:r>
          </a:p>
        </p:txBody>
      </p:sp>
    </p:spTree>
    <p:extLst>
      <p:ext uri="{BB962C8B-B14F-4D97-AF65-F5344CB8AC3E}">
        <p14:creationId xmlns:p14="http://schemas.microsoft.com/office/powerpoint/2010/main" val="1437721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509</Words>
  <Application>Microsoft Office PowerPoint</Application>
  <PresentationFormat>Широкоэкранный</PresentationFormat>
  <Paragraphs>66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Целостат 🌞</vt:lpstr>
      <vt:lpstr>Презентация PowerPoint</vt:lpstr>
      <vt:lpstr>Схема эксперимента</vt:lpstr>
      <vt:lpstr>Результаты обработки измерений от 20.09.2024</vt:lpstr>
      <vt:lpstr>Точки положения направления оси целостата </vt:lpstr>
      <vt:lpstr>Куда направлена ось целостата</vt:lpstr>
      <vt:lpstr>Расчет поворотов регулировочных винтов</vt:lpstr>
      <vt:lpstr>Расчёт числа оборотов регулировочных винтов по формуле:  </vt:lpstr>
      <vt:lpstr>Результаты обработки измерений после корректировок от 01.07.2025</vt:lpstr>
      <vt:lpstr> На сколько сдвинулось изображение</vt:lpstr>
      <vt:lpstr>На сколько сдвинулось изображение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Huawei</dc:creator>
  <cp:lastModifiedBy>Huawei</cp:lastModifiedBy>
  <cp:revision>36</cp:revision>
  <dcterms:created xsi:type="dcterms:W3CDTF">2025-07-03T04:20:15Z</dcterms:created>
  <dcterms:modified xsi:type="dcterms:W3CDTF">2025-08-20T03:25:10Z</dcterms:modified>
</cp:coreProperties>
</file>