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-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7E4A-3574-42B8-911C-6A1ACC19A608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3545-3FA7-4715-9873-DFF56E660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56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7E4A-3574-42B8-911C-6A1ACC19A608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3545-3FA7-4715-9873-DFF56E660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69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7E4A-3574-42B8-911C-6A1ACC19A608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3545-3FA7-4715-9873-DFF56E660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19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7E4A-3574-42B8-911C-6A1ACC19A608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3545-3FA7-4715-9873-DFF56E660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07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7E4A-3574-42B8-911C-6A1ACC19A608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3545-3FA7-4715-9873-DFF56E660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232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7E4A-3574-42B8-911C-6A1ACC19A608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3545-3FA7-4715-9873-DFF56E660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321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7E4A-3574-42B8-911C-6A1ACC19A608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3545-3FA7-4715-9873-DFF56E660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58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7E4A-3574-42B8-911C-6A1ACC19A608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3545-3FA7-4715-9873-DFF56E660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16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7E4A-3574-42B8-911C-6A1ACC19A608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3545-3FA7-4715-9873-DFF56E660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856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7E4A-3574-42B8-911C-6A1ACC19A608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3545-3FA7-4715-9873-DFF56E660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090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7E4A-3574-42B8-911C-6A1ACC19A608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3545-3FA7-4715-9873-DFF56E660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38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47E4A-3574-42B8-911C-6A1ACC19A608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73545-3FA7-4715-9873-DFF56E660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69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5920" y="1584960"/>
            <a:ext cx="8813074" cy="162850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кинетической энергии заряженных частиц пролетными детекторами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20389" y="3204754"/>
            <a:ext cx="8516983" cy="1027612"/>
          </a:xfrm>
        </p:spPr>
        <p:txBody>
          <a:bodyPr>
            <a:normAutofit fontScale="92500" lnSpcReduction="10000"/>
          </a:bodyPr>
          <a:lstStyle/>
          <a:p>
            <a:r>
              <a:rPr lang="ru-RU" cap="all" dirty="0"/>
              <a:t>В.Е. </a:t>
            </a:r>
            <a:r>
              <a:rPr lang="ru-RU" dirty="0"/>
              <a:t>Тимофеев</a:t>
            </a:r>
          </a:p>
          <a:p>
            <a:r>
              <a:rPr lang="ru-RU" sz="2200" i="1" dirty="0"/>
              <a:t>Институт космофизических исследований и аэрономии им. Ю.Г. Шафера Сибирского отделения Российской Академии Наук</a:t>
            </a:r>
            <a:endParaRPr lang="ru-RU" sz="2200" dirty="0"/>
          </a:p>
        </p:txBody>
      </p:sp>
      <p:pic>
        <p:nvPicPr>
          <p:cNvPr id="1026" name="Picture 2" descr="https://ikfia.ysn.ru/wp-content/uploads/2018/02/ikfia-7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58" y="0"/>
            <a:ext cx="3149601" cy="134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E:\ВКЛ\DSC_29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436" y="3927566"/>
            <a:ext cx="2246810" cy="3054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7902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17714"/>
            <a:ext cx="6537960" cy="632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57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836024" y="1027610"/>
                <a:ext cx="5860867" cy="5484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400" kern="150" dirty="0">
                    <a:latin typeface="Liberation Serif"/>
                    <a:ea typeface="DejaVu Sans"/>
                    <a:cs typeface="DejaVu Sans"/>
                  </a:rPr>
                  <a:t>Заряженные частицы при взаимодействии с веществом </a:t>
                </a:r>
                <a:r>
                  <a:rPr lang="ru-RU" sz="1400" kern="150" dirty="0" smtClean="0">
                    <a:latin typeface="Liberation Serif"/>
                    <a:ea typeface="DejaVu Sans"/>
                    <a:cs typeface="DejaVu Sans"/>
                  </a:rPr>
                  <a:t>ионизацию</a:t>
                </a:r>
                <a:r>
                  <a:rPr lang="ru-RU" sz="1400" kern="150" dirty="0">
                    <a:latin typeface="Liberation Serif"/>
                    <a:ea typeface="DejaVu Sans"/>
                    <a:cs typeface="DejaVu Sans"/>
                  </a:rPr>
                  <a:t>, которая описывается соотношением Бете </a:t>
                </a:r>
                <a:r>
                  <a:rPr lang="ru-RU" sz="1400" kern="150" dirty="0" smtClean="0">
                    <a:latin typeface="Liberation Serif"/>
                    <a:ea typeface="DejaVu Sans"/>
                    <a:cs typeface="DejaVu Sans"/>
                  </a:rPr>
                  <a:t>–Блоха (1):</a:t>
                </a:r>
                <a:endParaRPr lang="ru-RU" sz="1400" kern="150" dirty="0">
                  <a:effectLst/>
                  <a:latin typeface="Liberation Serif"/>
                  <a:ea typeface="DejaVu Sans"/>
                  <a:cs typeface="DejaVu Sans"/>
                </a:endParaRPr>
              </a:p>
              <a:p>
                <a:pPr indent="45021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400" kern="150" dirty="0">
                    <a:latin typeface="Liberation Serif"/>
                    <a:ea typeface="DejaVu Sans"/>
                    <a:cs typeface="DejaVu Sans"/>
                  </a:rPr>
                  <a:t> </a:t>
                </a:r>
                <a:endParaRPr lang="ru-RU" sz="1400" kern="150" dirty="0">
                  <a:effectLst/>
                  <a:latin typeface="Liberation Serif"/>
                  <a:ea typeface="DejaVu Sans"/>
                  <a:cs typeface="DejaVu Sans"/>
                </a:endParaRPr>
              </a:p>
              <a:p>
                <a:pPr indent="450215"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pt-BR" sz="1400" i="1" kern="150">
                        <a:effectLst/>
                        <a:latin typeface="Cambria Math" panose="02040503050406030204" pitchFamily="18" charset="0"/>
                        <a:ea typeface="DejaVu Sans"/>
                        <a:cs typeface="DejaVu Sans"/>
                      </a:rPr>
                      <m:t>−</m:t>
                    </m:r>
                    <m:f>
                      <m:fPr>
                        <m:ctrlPr>
                          <a:rPr lang="ru-RU" sz="1400" i="1" kern="150">
                            <a:effectLst/>
                            <a:latin typeface="Cambria Math" panose="02040503050406030204" pitchFamily="18" charset="0"/>
                            <a:ea typeface="DejaVu Sans"/>
                            <a:cs typeface="DejaVu Sans"/>
                          </a:rPr>
                        </m:ctrlPr>
                      </m:fPr>
                      <m:num>
                        <m:r>
                          <a:rPr lang="pt-BR" sz="1400" i="1" kern="150">
                            <a:effectLst/>
                            <a:latin typeface="Cambria Math" panose="02040503050406030204" pitchFamily="18" charset="0"/>
                            <a:ea typeface="DejaVu Sans"/>
                            <a:cs typeface="DejaVu Sans"/>
                          </a:rPr>
                          <m:t>𝑑𝐸</m:t>
                        </m:r>
                      </m:num>
                      <m:den>
                        <m:r>
                          <a:rPr lang="pt-BR" sz="1400" i="1" kern="150">
                            <a:effectLst/>
                            <a:latin typeface="Cambria Math" panose="02040503050406030204" pitchFamily="18" charset="0"/>
                            <a:ea typeface="DejaVu Sans"/>
                            <a:cs typeface="DejaVu Sans"/>
                          </a:rPr>
                          <m:t>𝑑</m:t>
                        </m:r>
                        <m:r>
                          <a:rPr lang="pt-BR" sz="1400" i="1" kern="150">
                            <a:effectLst/>
                            <a:latin typeface="Cambria Math" panose="02040503050406030204" pitchFamily="18" charset="0"/>
                            <a:ea typeface="DejaVu Sans"/>
                            <a:cs typeface="DejaVu Sans"/>
                          </a:rPr>
                          <m:t>ƺ</m:t>
                        </m:r>
                      </m:den>
                    </m:f>
                    <m:r>
                      <a:rPr lang="pt-BR" sz="1400" i="1" kern="150">
                        <a:effectLst/>
                        <a:latin typeface="Cambria Math" panose="02040503050406030204" pitchFamily="18" charset="0"/>
                        <a:ea typeface="DejaVu Sans"/>
                        <a:cs typeface="DejaVu Sans"/>
                      </a:rPr>
                      <m:t>=</m:t>
                    </m:r>
                    <m:d>
                      <m:dPr>
                        <m:ctrlPr>
                          <a:rPr lang="ru-RU" sz="1400" i="1" kern="150">
                            <a:effectLst/>
                            <a:latin typeface="Cambria Math" panose="02040503050406030204" pitchFamily="18" charset="0"/>
                            <a:ea typeface="DejaVu Sans"/>
                            <a:cs typeface="DejaVu Sans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1400" i="1" kern="150">
                                <a:effectLst/>
                                <a:latin typeface="Cambria Math" panose="02040503050406030204" pitchFamily="18" charset="0"/>
                                <a:ea typeface="DejaVu Sans"/>
                                <a:cs typeface="DejaVu Sans"/>
                              </a:rPr>
                            </m:ctrlPr>
                          </m:fPr>
                          <m:num>
                            <m:r>
                              <a:rPr lang="pt-BR" sz="1400" i="1" kern="150">
                                <a:effectLst/>
                                <a:latin typeface="Cambria Math" panose="02040503050406030204" pitchFamily="18" charset="0"/>
                                <a:ea typeface="DejaVu Sans"/>
                                <a:cs typeface="DejaVu Sans"/>
                              </a:rPr>
                              <m:t>2</m:t>
                            </m:r>
                            <m:r>
                              <a:rPr lang="pt-BR" sz="1400" i="1" kern="150">
                                <a:effectLst/>
                                <a:latin typeface="Cambria Math" panose="02040503050406030204" pitchFamily="18" charset="0"/>
                                <a:ea typeface="DejaVu Sans"/>
                                <a:cs typeface="DejaVu Sans"/>
                              </a:rPr>
                              <m:t>𝐶𝑚</m:t>
                            </m:r>
                            <m:sSup>
                              <m:sSupPr>
                                <m:ctrlPr>
                                  <a:rPr lang="ru-RU" sz="1400" i="1" kern="150">
                                    <a:effectLst/>
                                    <a:latin typeface="Cambria Math" panose="02040503050406030204" pitchFamily="18" charset="0"/>
                                    <a:ea typeface="DejaVu Sans"/>
                                    <a:cs typeface="DejaVu Sans"/>
                                  </a:rPr>
                                </m:ctrlPr>
                              </m:sSupPr>
                              <m:e>
                                <m:r>
                                  <a:rPr lang="pt-BR" sz="1400" i="1" kern="150">
                                    <a:effectLst/>
                                    <a:latin typeface="Cambria Math" panose="02040503050406030204" pitchFamily="18" charset="0"/>
                                    <a:ea typeface="DejaVu Sans"/>
                                    <a:cs typeface="DejaVu Sans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pt-BR" sz="1400" i="1" kern="150">
                                    <a:effectLst/>
                                    <a:latin typeface="Cambria Math" panose="02040503050406030204" pitchFamily="18" charset="0"/>
                                    <a:ea typeface="DejaVu Sans"/>
                                    <a:cs typeface="DejaVu Sans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ru-RU" sz="1400" i="1" kern="150">
                                    <a:effectLst/>
                                    <a:latin typeface="Cambria Math" panose="02040503050406030204" pitchFamily="18" charset="0"/>
                                    <a:ea typeface="DejaVu Sans"/>
                                    <a:cs typeface="DejaVu Sans"/>
                                  </a:rPr>
                                </m:ctrlPr>
                              </m:sSupPr>
                              <m:e>
                                <m:r>
                                  <a:rPr lang="pt-BR" sz="1400" i="1" kern="150">
                                    <a:effectLst/>
                                    <a:latin typeface="Cambria Math" panose="02040503050406030204" pitchFamily="18" charset="0"/>
                                    <a:ea typeface="DejaVu Sans"/>
                                    <a:cs typeface="DejaVu Sans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pt-BR" sz="1400" i="1" kern="150">
                                    <a:effectLst/>
                                    <a:latin typeface="Cambria Math" panose="02040503050406030204" pitchFamily="18" charset="0"/>
                                    <a:ea typeface="DejaVu Sans"/>
                                    <a:cs typeface="DejaVu Sans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ru-RU" sz="1400" i="1" kern="150">
                                    <a:effectLst/>
                                    <a:latin typeface="Cambria Math" panose="02040503050406030204" pitchFamily="18" charset="0"/>
                                    <a:ea typeface="DejaVu Sans"/>
                                    <a:cs typeface="DejaVu Sans"/>
                                  </a:rPr>
                                </m:ctrlPr>
                              </m:sSupPr>
                              <m:e>
                                <m:r>
                                  <a:rPr lang="pt-BR" sz="1400" i="1" kern="150">
                                    <a:effectLst/>
                                    <a:latin typeface="Cambria Math" panose="02040503050406030204" pitchFamily="18" charset="0"/>
                                    <a:ea typeface="DejaVu Sans"/>
                                    <a:cs typeface="DejaVu Sans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pt-BR" sz="1400" i="1" kern="150">
                                    <a:effectLst/>
                                    <a:latin typeface="Cambria Math" panose="02040503050406030204" pitchFamily="18" charset="0"/>
                                    <a:ea typeface="DejaVu Sans"/>
                                    <a:cs typeface="DejaVu Sans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pt-BR" sz="1400" i="1" kern="150">
                        <a:effectLst/>
                        <a:latin typeface="Cambria Math" panose="02040503050406030204" pitchFamily="18" charset="0"/>
                        <a:ea typeface="DejaVu Sans"/>
                        <a:cs typeface="DejaVu Sans"/>
                      </a:rPr>
                      <m:t>𝐹</m:t>
                    </m:r>
                    <m:d>
                      <m:dPr>
                        <m:ctrlPr>
                          <a:rPr lang="ru-RU" sz="1400" i="1" kern="150">
                            <a:effectLst/>
                            <a:latin typeface="Cambria Math" panose="02040503050406030204" pitchFamily="18" charset="0"/>
                            <a:ea typeface="DejaVu Sans"/>
                            <a:cs typeface="DejaVu Sans"/>
                          </a:rPr>
                        </m:ctrlPr>
                      </m:dPr>
                      <m:e>
                        <m:r>
                          <a:rPr lang="pt-BR" sz="1400" i="1" kern="150">
                            <a:effectLst/>
                            <a:latin typeface="Cambria Math" panose="02040503050406030204" pitchFamily="18" charset="0"/>
                            <a:ea typeface="DejaVu Sans"/>
                            <a:cs typeface="DejaVu Sans"/>
                          </a:rPr>
                          <m:t>𝑍</m:t>
                        </m:r>
                        <m:r>
                          <a:rPr lang="pt-BR" sz="1400" i="1" kern="150">
                            <a:effectLst/>
                            <a:latin typeface="Cambria Math" panose="02040503050406030204" pitchFamily="18" charset="0"/>
                            <a:ea typeface="DejaVu Sans"/>
                            <a:cs typeface="DejaVu Sans"/>
                          </a:rPr>
                          <m:t>, </m:t>
                        </m:r>
                        <m:sSup>
                          <m:sSupPr>
                            <m:ctrlPr>
                              <a:rPr lang="ru-RU" sz="1400" i="1" kern="150">
                                <a:effectLst/>
                                <a:latin typeface="Cambria Math" panose="02040503050406030204" pitchFamily="18" charset="0"/>
                                <a:ea typeface="DejaVu Sans"/>
                                <a:cs typeface="DejaVu Sans"/>
                              </a:rPr>
                            </m:ctrlPr>
                          </m:sSupPr>
                          <m:e>
                            <m:r>
                              <a:rPr lang="pt-BR" sz="1400" i="1" kern="150">
                                <a:effectLst/>
                                <a:latin typeface="Cambria Math" panose="02040503050406030204" pitchFamily="18" charset="0"/>
                                <a:ea typeface="DejaVu Sans"/>
                                <a:cs typeface="DejaVu Sans"/>
                              </a:rPr>
                              <m:t>𝑝</m:t>
                            </m:r>
                          </m:e>
                          <m:sup>
                            <m:r>
                              <a:rPr lang="pt-BR" sz="1400" i="1" kern="150">
                                <a:effectLst/>
                                <a:latin typeface="Cambria Math" panose="02040503050406030204" pitchFamily="18" charset="0"/>
                                <a:ea typeface="DejaVu Sans"/>
                                <a:cs typeface="DejaVu Sans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pt-BR" sz="1400" i="1" kern="150">
                        <a:effectLst/>
                        <a:latin typeface="Cambria Math" panose="02040503050406030204" pitchFamily="18" charset="0"/>
                        <a:ea typeface="DejaVu Sans"/>
                        <a:cs typeface="DejaVu Sans"/>
                      </a:rPr>
                      <m:t>,</m:t>
                    </m:r>
                  </m:oMath>
                </a14:m>
                <a:r>
                  <a:rPr lang="ru-RU" sz="1400" kern="150" dirty="0">
                    <a:effectLst/>
                    <a:latin typeface="Liberation Serif"/>
                    <a:ea typeface="DejaVu Sans"/>
                    <a:cs typeface="DejaVu Sans"/>
                  </a:rPr>
                  <a:t>					(1)</a:t>
                </a:r>
              </a:p>
              <a:p>
                <a:pPr indent="45021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400" kern="150" dirty="0">
                    <a:latin typeface="Liberation Serif"/>
                    <a:ea typeface="DejaVu Sans"/>
                    <a:cs typeface="DejaVu Sans"/>
                  </a:rPr>
                  <a:t>где С - суммарная площадь, занимаемая поперечным сечением электронов, содержащихся в 1 г тормозящей среды; </a:t>
                </a:r>
                <a:endParaRPr lang="ru-RU" sz="1400" kern="150" dirty="0">
                  <a:effectLst/>
                  <a:latin typeface="Liberation Serif"/>
                  <a:ea typeface="DejaVu Sans"/>
                  <a:cs typeface="DejaVu Sans"/>
                </a:endParaRPr>
              </a:p>
              <a:p>
                <a:pPr indent="45021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400" kern="150" dirty="0">
                    <a:latin typeface="Liberation Serif"/>
                    <a:ea typeface="DejaVu Sans"/>
                    <a:cs typeface="DejaVu Sans"/>
                  </a:rPr>
                  <a:t>z - заряд частицы, отнесенный к заряду электрона;</a:t>
                </a:r>
                <a:endParaRPr lang="ru-RU" sz="1400" kern="150" dirty="0">
                  <a:effectLst/>
                  <a:latin typeface="Liberation Serif"/>
                  <a:ea typeface="DejaVu Sans"/>
                  <a:cs typeface="DejaVu Sans"/>
                </a:endParaRPr>
              </a:p>
              <a:p>
                <a:pPr indent="45021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400" kern="150" dirty="0">
                    <a:latin typeface="Liberation Serif"/>
                    <a:ea typeface="DejaVu Sans"/>
                    <a:cs typeface="DejaVu Sans"/>
                  </a:rPr>
                  <a:t>Z - заряд ядра в веществе детектора, отнесенный к заряду электрона; </a:t>
                </a:r>
                <a:endParaRPr lang="ru-RU" sz="1400" kern="150" dirty="0">
                  <a:effectLst/>
                  <a:latin typeface="Liberation Serif"/>
                  <a:ea typeface="DejaVu Sans"/>
                  <a:cs typeface="DejaVu Sans"/>
                </a:endParaRPr>
              </a:p>
              <a:p>
                <a:pPr indent="45021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400" kern="150" dirty="0">
                    <a:latin typeface="Liberation Serif"/>
                    <a:ea typeface="DejaVu Sans"/>
                    <a:cs typeface="DejaVu Sans"/>
                  </a:rPr>
                  <a:t>mc</a:t>
                </a:r>
                <a:r>
                  <a:rPr lang="ru-RU" sz="1400" kern="150" baseline="30000" dirty="0">
                    <a:latin typeface="Liberation Serif"/>
                    <a:ea typeface="DejaVu Sans"/>
                    <a:cs typeface="DejaVu Sans"/>
                  </a:rPr>
                  <a:t>2</a:t>
                </a:r>
                <a:r>
                  <a:rPr lang="ru-RU" sz="1400" kern="150" dirty="0">
                    <a:latin typeface="Liberation Serif"/>
                    <a:ea typeface="DejaVu Sans"/>
                    <a:cs typeface="DejaVu Sans"/>
                  </a:rPr>
                  <a:t> - энергия покоя частицы;</a:t>
                </a:r>
                <a:endParaRPr lang="ru-RU" sz="1400" kern="150" dirty="0">
                  <a:effectLst/>
                  <a:latin typeface="Liberation Serif"/>
                  <a:ea typeface="DejaVu Sans"/>
                  <a:cs typeface="DejaVu Sans"/>
                </a:endParaRPr>
              </a:p>
              <a:p>
                <a:pPr indent="450215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pt-BR" sz="1400" i="1" kern="150">
                        <a:effectLst/>
                        <a:latin typeface="Cambria Math" panose="02040503050406030204" pitchFamily="18" charset="0"/>
                        <a:ea typeface="DejaVu Sans"/>
                        <a:cs typeface="DejaVu Sans"/>
                      </a:rPr>
                      <m:t>𝐹</m:t>
                    </m:r>
                    <m:d>
                      <m:dPr>
                        <m:ctrlPr>
                          <a:rPr lang="ru-RU" sz="1400" i="1" kern="150">
                            <a:effectLst/>
                            <a:latin typeface="Cambria Math" panose="02040503050406030204" pitchFamily="18" charset="0"/>
                            <a:ea typeface="DejaVu Sans"/>
                            <a:cs typeface="DejaVu Sans"/>
                          </a:rPr>
                        </m:ctrlPr>
                      </m:dPr>
                      <m:e>
                        <m:r>
                          <a:rPr lang="pt-BR" sz="1400" i="1" kern="150">
                            <a:effectLst/>
                            <a:latin typeface="Cambria Math" panose="02040503050406030204" pitchFamily="18" charset="0"/>
                            <a:ea typeface="DejaVu Sans"/>
                            <a:cs typeface="DejaVu Sans"/>
                          </a:rPr>
                          <m:t>𝑍</m:t>
                        </m:r>
                        <m:r>
                          <a:rPr lang="pt-BR" sz="1400" i="1" kern="150">
                            <a:effectLst/>
                            <a:latin typeface="Cambria Math" panose="02040503050406030204" pitchFamily="18" charset="0"/>
                            <a:ea typeface="DejaVu Sans"/>
                            <a:cs typeface="DejaVu Sans"/>
                          </a:rPr>
                          <m:t>, </m:t>
                        </m:r>
                        <m:sSup>
                          <m:sSupPr>
                            <m:ctrlPr>
                              <a:rPr lang="ru-RU" sz="1400" i="1" kern="150">
                                <a:effectLst/>
                                <a:latin typeface="Cambria Math" panose="02040503050406030204" pitchFamily="18" charset="0"/>
                                <a:ea typeface="DejaVu Sans"/>
                                <a:cs typeface="DejaVu Sans"/>
                              </a:rPr>
                            </m:ctrlPr>
                          </m:sSupPr>
                          <m:e>
                            <m:r>
                              <a:rPr lang="pt-BR" sz="1400" i="1" kern="150">
                                <a:effectLst/>
                                <a:latin typeface="Cambria Math" panose="02040503050406030204" pitchFamily="18" charset="0"/>
                                <a:ea typeface="DejaVu Sans"/>
                                <a:cs typeface="DejaVu Sans"/>
                              </a:rPr>
                              <m:t>𝛽</m:t>
                            </m:r>
                          </m:e>
                          <m:sup>
                            <m:r>
                              <a:rPr lang="pt-BR" sz="1400" i="1" kern="150">
                                <a:effectLst/>
                                <a:latin typeface="Cambria Math" panose="02040503050406030204" pitchFamily="18" charset="0"/>
                                <a:ea typeface="DejaVu Sans"/>
                                <a:cs typeface="DejaVu Sans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ru-RU" sz="1400" kern="150" dirty="0">
                    <a:latin typeface="Liberation Serif"/>
                    <a:ea typeface="DejaVu Sans"/>
                    <a:cs typeface="DejaVu Sans"/>
                  </a:rPr>
                  <a:t> - безразмерная функция энергии, параметры которой зависят от физических констант среды и тормозящихся частиц; </a:t>
                </a:r>
                <a:endParaRPr lang="ru-RU" sz="1400" kern="150" dirty="0">
                  <a:effectLst/>
                  <a:latin typeface="Liberation Serif"/>
                  <a:ea typeface="DejaVu Sans"/>
                  <a:cs typeface="DejaVu Sans"/>
                </a:endParaRPr>
              </a:p>
              <a:p>
                <a:pPr indent="45021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400" kern="150" dirty="0">
                    <a:latin typeface="Times New Roman" panose="02020603050405020304" pitchFamily="18" charset="0"/>
                    <a:ea typeface="DejaVu Sans"/>
                    <a:cs typeface="DejaVu Sans"/>
                  </a:rPr>
                  <a:t>ƺ</a:t>
                </a:r>
                <a:r>
                  <a:rPr lang="ru-RU" sz="1400" kern="150" dirty="0">
                    <a:latin typeface="Liberation Serif"/>
                    <a:ea typeface="DejaVu Sans"/>
                    <a:cs typeface="DejaVu Sans"/>
                  </a:rPr>
                  <a:t> - толщина материала, выраженная в единицах поверхностной плотности (г/см</a:t>
                </a:r>
                <a:r>
                  <a:rPr lang="ru-RU" sz="1400" kern="150" baseline="30000" dirty="0">
                    <a:latin typeface="Liberation Serif"/>
                    <a:ea typeface="DejaVu Sans"/>
                    <a:cs typeface="DejaVu Sans"/>
                  </a:rPr>
                  <a:t>2</a:t>
                </a:r>
                <a:r>
                  <a:rPr lang="ru-RU" sz="1400" kern="150" dirty="0">
                    <a:latin typeface="Liberation Serif"/>
                    <a:ea typeface="DejaVu Sans"/>
                    <a:cs typeface="DejaVu Sans"/>
                  </a:rPr>
                  <a:t>), равная произведению толщины детекторов на плотность материала (</a:t>
                </a:r>
                <a:r>
                  <a:rPr lang="ru-RU" sz="1400" kern="150" dirty="0">
                    <a:latin typeface="Times New Roman" panose="02020603050405020304" pitchFamily="18" charset="0"/>
                    <a:ea typeface="DejaVu Sans"/>
                    <a:cs typeface="DejaVu Sans"/>
                  </a:rPr>
                  <a:t>ƺ</a:t>
                </a:r>
                <a:r>
                  <a:rPr lang="ru-RU" sz="1400" kern="150" dirty="0">
                    <a:latin typeface="Liberation Serif"/>
                    <a:ea typeface="DejaVu Sans"/>
                    <a:cs typeface="DejaVu Sans"/>
                  </a:rPr>
                  <a:t>=x</a:t>
                </a:r>
                <a:r>
                  <a:rPr lang="ru-RU" sz="1400" kern="150" dirty="0">
                    <a:latin typeface="Times New Roman" panose="02020603050405020304" pitchFamily="18" charset="0"/>
                    <a:ea typeface="DejaVu Sans"/>
                    <a:cs typeface="DejaVu Sans"/>
                  </a:rPr>
                  <a:t>*</a:t>
                </a:r>
                <a:r>
                  <a:rPr lang="ru-RU" sz="1400" kern="150" dirty="0">
                    <a:latin typeface="Liberation Serif"/>
                    <a:ea typeface="DejaVu Sans"/>
                    <a:cs typeface="DejaVu Sans"/>
                  </a:rPr>
                  <a:t>p).</a:t>
                </a:r>
                <a:endParaRPr lang="ru-RU" sz="1400" kern="150" dirty="0">
                  <a:effectLst/>
                  <a:latin typeface="Liberation Serif"/>
                  <a:ea typeface="DejaVu Sans"/>
                  <a:cs typeface="DejaVu Sans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24" y="1027610"/>
                <a:ext cx="5860867" cy="5484899"/>
              </a:xfrm>
              <a:prstGeom prst="rect">
                <a:avLst/>
              </a:prstGeom>
              <a:blipFill>
                <a:blip r:embed="rId2"/>
                <a:stretch>
                  <a:fillRect l="-312" r="-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160" y="774356"/>
            <a:ext cx="3826546" cy="32490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21" y="4155429"/>
            <a:ext cx="2262164" cy="235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88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1" y="522514"/>
            <a:ext cx="3436283" cy="3178629"/>
          </a:xfrm>
          <a:prstGeom prst="rect">
            <a:avLst/>
          </a:prstGeom>
        </p:spPr>
      </p:pic>
      <p:pic>
        <p:nvPicPr>
          <p:cNvPr id="2050" name="Picture 2" descr="MISS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29" y="522514"/>
            <a:ext cx="4606834" cy="329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80457" y="4078350"/>
            <a:ext cx="8386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Лаборатория космических исследований ИКФИА, под руководством д.ф.-м.н. проф. Ю.Г. Шафера участвовала в выполнении программ Военно-промышленной комиссии при Совете Министров СССР «Абдомен», «Абдомен-СО», «Горизонт», «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Интербол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», «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Канопус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», «Канопус-85» и «Электризация». Были разработаны, изготовлены, комплексы спектрометрической аппаратуры, которые принимали участие в проведении натурных испытаниях новейших аэрокосмических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систем.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0622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4282" y="447346"/>
            <a:ext cx="3901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kern="150" dirty="0">
                <a:latin typeface="Times New Roman" panose="02020603050405020304" pitchFamily="18" charset="0"/>
                <a:ea typeface="DejaVu Sans"/>
                <a:cs typeface="DejaVu Sans"/>
              </a:rPr>
              <a:t>Спектрометр заряженных частиц</a:t>
            </a:r>
            <a:endParaRPr lang="ru-RU" sz="1600" kern="150" dirty="0">
              <a:effectLst/>
              <a:latin typeface="Liberation Serif"/>
              <a:ea typeface="DejaVu Sans"/>
              <a:cs typeface="DejaVu Sans"/>
            </a:endParaRPr>
          </a:p>
        </p:txBody>
      </p:sp>
      <p:pic>
        <p:nvPicPr>
          <p:cNvPr id="3" name="Рисунок 2" descr="C:\Users\1\Pictures\fig1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724" y="1156446"/>
            <a:ext cx="2773194" cy="251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1\Pictures\fig2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507" y="1015777"/>
            <a:ext cx="5163670" cy="26552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51329" y="3870146"/>
            <a:ext cx="1134931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DejaVu Sans"/>
              </a:rPr>
              <a:t>Спектрометр</a:t>
            </a:r>
            <a:r>
              <a:rPr lang="ru-RU" dirty="0">
                <a:latin typeface="Times New Roman" panose="02020603050405020304" pitchFamily="18" charset="0"/>
                <a:ea typeface="DejaVu Sans"/>
              </a:rPr>
              <a:t>, выполненный в форме телескопа из полупроводниковых детекторов 1-4, их выходы соединены с входами аналого-цифровых преобразователей 9-12, выходы которых соединены с входами программируемой логической матрицы. Информативность от реализации повышается в два раза. Расширяется также энергетический диапазон. </a:t>
            </a:r>
            <a:endParaRPr lang="ru-RU" dirty="0" smtClean="0">
              <a:latin typeface="Times New Roman" panose="02020603050405020304" pitchFamily="18" charset="0"/>
              <a:ea typeface="DejaVu Sans"/>
            </a:endParaRPr>
          </a:p>
          <a:p>
            <a:r>
              <a:rPr lang="ru-RU" dirty="0"/>
              <a:t>Использование предложенного спектрометра заряженных частиц, по сравнению с известным, позволяет:</a:t>
            </a:r>
          </a:p>
          <a:p>
            <a:pPr lvl="0"/>
            <a:r>
              <a:rPr lang="ru-RU" dirty="0"/>
              <a:t>расширить энергетический диапазон измерений;</a:t>
            </a:r>
          </a:p>
          <a:p>
            <a:pPr lvl="0"/>
            <a:r>
              <a:rPr lang="ru-RU" dirty="0"/>
              <a:t>независимо и одновременно измерять потоки частиц разных интенсивностей с двух противоположных направлений.</a:t>
            </a:r>
          </a:p>
          <a:p>
            <a:r>
              <a:rPr lang="ru-RU" dirty="0"/>
              <a:t>Тем самым появляется новая функциональная возможность и увеличивается информативность устройства без увеличения габаритов, веса и энергопотребления.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65072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9176" y="1006786"/>
            <a:ext cx="890195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0" algn="just">
              <a:spcAft>
                <a:spcPts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0000"/>
              </a:buClr>
              <a:buSzPts val="1000"/>
              <a:tabLst>
                <a:tab pos="366395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Шафер Ю.Г., Ярыгин А.В. Измерения космиче­ских лучей на геофизических ракетах //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Искусственные спутники Земли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М.: Изд-во АН СССР, 1960.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4. С. 184-194. </a:t>
            </a:r>
          </a:p>
          <a:p>
            <a:pPr algn="just">
              <a:buClr>
                <a:srgbClr val="000000"/>
              </a:buClr>
              <a:buSzPts val="1000"/>
              <a:tabLst>
                <a:tab pos="366395" algn="l"/>
              </a:tabLst>
            </a:pPr>
            <a:r>
              <a:rPr lang="ru-RU" alt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Гальперин Ю.И., Горн Л.С., Хазанов Б.И. Измерение радиации в космосе. М.: </a:t>
            </a:r>
            <a:r>
              <a:rPr lang="ru-RU" alt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Атомиздат</a:t>
            </a:r>
            <a:r>
              <a:rPr lang="ru-RU" alt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1972. 343 с. </a:t>
            </a:r>
          </a:p>
          <a:p>
            <a:pPr algn="just">
              <a:buClr>
                <a:srgbClr val="000000"/>
              </a:buClr>
              <a:buSzPts val="1000"/>
              <a:tabLst>
                <a:tab pos="366395" algn="l"/>
              </a:tabLst>
            </a:pPr>
            <a:r>
              <a:rPr lang="ru-RU" alt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Немец О.Ф., Гофман Ю.В. Справочник по ядерной физике. Киев, 1974. Издательство </a:t>
            </a:r>
            <a:r>
              <a:rPr lang="ru-RU" alt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Науково</a:t>
            </a:r>
            <a:r>
              <a:rPr lang="ru-RU" alt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думка, 415 с.      </a:t>
            </a:r>
            <a:endParaRPr lang="ru-RU" alt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rgbClr val="000000"/>
              </a:buClr>
              <a:buSzPts val="1000"/>
              <a:tabLst>
                <a:tab pos="366395" algn="l"/>
              </a:tabLst>
            </a:pPr>
            <a:r>
              <a:rPr lang="ru-RU" alt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alt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Горн Л.С., Хазанов Б.И. Спектрометрия ионизирующих излучений на космических аппаратах. М.: </a:t>
            </a:r>
            <a:r>
              <a:rPr lang="ru-RU" alt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Атомиздат</a:t>
            </a:r>
            <a:r>
              <a:rPr lang="ru-RU" alt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1979 г. 248 с.</a:t>
            </a:r>
          </a:p>
          <a:p>
            <a:pPr algn="just">
              <a:buClr>
                <a:srgbClr val="000000"/>
              </a:buClr>
              <a:buSzPts val="1000"/>
              <a:tabLst>
                <a:tab pos="366395" algn="l"/>
              </a:tabLst>
            </a:pPr>
            <a:r>
              <a:rPr lang="ru-RU" alt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Тимофеев В.Е. Международный проект «</a:t>
            </a:r>
            <a:r>
              <a:rPr lang="ru-RU" alt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Интербол</a:t>
            </a:r>
            <a:r>
              <a:rPr lang="ru-RU" alt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alt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Космофизические исследования в Якутии.</a:t>
            </a:r>
            <a:r>
              <a:rPr lang="ru-RU" alt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Якутск: ЯФ Изд-ва СО РАН, 2001. С. 308-313.</a:t>
            </a:r>
            <a:endParaRPr lang="ru-RU" alt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8274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4080</TotalTime>
  <Words>494</Words>
  <Application>Microsoft Office PowerPoint</Application>
  <PresentationFormat>Широкоэкранный</PresentationFormat>
  <Paragraphs>25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DejaVu Sans</vt:lpstr>
      <vt:lpstr>Liberation Serif</vt:lpstr>
      <vt:lpstr>Mangal</vt:lpstr>
      <vt:lpstr>Times New Roman</vt:lpstr>
      <vt:lpstr>Тема Office</vt:lpstr>
      <vt:lpstr>Измерения кинетической энергии заряженных частиц пролетными детекторами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Измерения кинетической энергии заряженных частиц пролетными детекторами</dc:title>
  <dc:creator>vt328</dc:creator>
  <cp:lastModifiedBy>vt328</cp:lastModifiedBy>
  <cp:revision>26</cp:revision>
  <dcterms:created xsi:type="dcterms:W3CDTF">2022-12-23T01:11:10Z</dcterms:created>
  <dcterms:modified xsi:type="dcterms:W3CDTF">2022-12-25T21:12:06Z</dcterms:modified>
</cp:coreProperties>
</file>