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66" r:id="rId3"/>
    <p:sldId id="276" r:id="rId4"/>
    <p:sldId id="277" r:id="rId5"/>
    <p:sldId id="278" r:id="rId6"/>
    <p:sldId id="280" r:id="rId7"/>
    <p:sldId id="281" r:id="rId8"/>
    <p:sldId id="279" r:id="rId9"/>
    <p:sldId id="282" r:id="rId10"/>
    <p:sldId id="283" r:id="rId11"/>
    <p:sldId id="274" r:id="rId12"/>
    <p:sldId id="275" r:id="rId13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34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8" autoAdjust="0"/>
  </p:normalViewPr>
  <p:slideViewPr>
    <p:cSldViewPr>
      <p:cViewPr>
        <p:scale>
          <a:sx n="75" d="100"/>
          <a:sy n="75" d="100"/>
        </p:scale>
        <p:origin x="-504" y="6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77FACD-91E6-4FB2-A1C3-12CA31923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7"/>
          <a:stretch/>
        </p:blipFill>
        <p:spPr>
          <a:xfrm>
            <a:off x="7751390" y="2212806"/>
            <a:ext cx="4439022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2B71A3-195D-42DB-BC11-CDDD8A3BE9D4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9C3840-CD8A-416C-8E4B-5C7210780DDC}"/>
              </a:ext>
            </a:extLst>
          </p:cNvPr>
          <p:cNvSpPr/>
          <p:nvPr userDrawn="1"/>
        </p:nvSpPr>
        <p:spPr>
          <a:xfrm>
            <a:off x="-1" y="5646198"/>
            <a:ext cx="12190413" cy="1219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D4E3D2F-3AE3-4E12-943C-5F4384FAD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5948854"/>
            <a:ext cx="5759847" cy="5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134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F2AF62-A0ED-4478-A6DC-4E7960276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C395623D-E2AB-450A-8F0D-07BF979D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7FC43A8C-4872-46C2-885C-9067A125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8AF1103-6C24-4349-A69E-AF38B9D24111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5286B4E-0CE7-4881-BDC9-A2783C0E610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A0504F-F83D-4284-874C-FAD3F3F97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338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21" y="934105"/>
            <a:ext cx="10971372" cy="4943961"/>
          </a:xfrm>
        </p:spPr>
        <p:txBody>
          <a:bodyPr/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70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52864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9521" y="695964"/>
            <a:ext cx="5386216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9521" y="1335873"/>
            <a:ext cx="5386216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2" y="695964"/>
            <a:ext cx="5388332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92562" y="1335873"/>
            <a:ext cx="5388332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034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6864A86-B87B-4D4E-A82B-2430FE82E7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66114" y="766582"/>
            <a:ext cx="6814779" cy="5111484"/>
          </a:xfrm>
        </p:spPr>
        <p:txBody>
          <a:bodyPr/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20A5E1E-0E16-473C-916C-80D2EA00E55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23" y="766582"/>
            <a:ext cx="4010562" cy="50498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53E59D5-03DF-497D-8F69-F60B4E3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61443"/>
            <a:ext cx="10971372" cy="3600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7535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261442"/>
            <a:ext cx="11521280" cy="566870"/>
          </a:xfrm>
        </p:spPr>
        <p:txBody>
          <a:bodyPr anchor="b">
            <a:noAutofit/>
          </a:bodyPr>
          <a:lstStyle>
            <a:lvl1pPr algn="l">
              <a:defRPr sz="36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566" y="944829"/>
            <a:ext cx="11521280" cy="3747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34566" y="4808492"/>
            <a:ext cx="11521280" cy="10695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7390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5DDBEDA-DFD8-4DB1-B0E7-46C8EDAA057C}"/>
              </a:ext>
            </a:extLst>
          </p:cNvPr>
          <p:cNvSpPr/>
          <p:nvPr userDrawn="1"/>
        </p:nvSpPr>
        <p:spPr>
          <a:xfrm>
            <a:off x="0" y="5950074"/>
            <a:ext cx="4367014" cy="90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06EE97-8EC6-4D18-9D3F-AE065A3AC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45DD3CF-14FD-4265-8D4B-45C81B5B8B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2E52E593-7C8B-4827-86F1-05CF34052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76ED2B2-E496-4F08-B89D-5A97715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47EBD60-438E-40DF-B1AB-0C5194E59BC3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A99441-4ADF-4AD2-BDEB-9717B6DE6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3300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F2AF62-A0ED-4478-A6DC-4E7960276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C395623D-E2AB-450A-8F0D-07BF979D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7FC43A8C-4872-46C2-885C-9067A125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8AF1103-6C24-4349-A69E-AF38B9D24111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5286B4E-0CE7-4881-BDC9-A2783C0E610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A0504F-F83D-4284-874C-FAD3F3F97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555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21" y="934105"/>
            <a:ext cx="10971372" cy="4943961"/>
          </a:xfrm>
        </p:spPr>
        <p:txBody>
          <a:bodyPr/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3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52864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9521" y="695964"/>
            <a:ext cx="5386216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9521" y="1335873"/>
            <a:ext cx="5386216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2" y="695964"/>
            <a:ext cx="5388332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92562" y="1335873"/>
            <a:ext cx="5388332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20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6864A86-B87B-4D4E-A82B-2430FE82E7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66114" y="766582"/>
            <a:ext cx="6814779" cy="5111484"/>
          </a:xfrm>
        </p:spPr>
        <p:txBody>
          <a:bodyPr/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20A5E1E-0E16-473C-916C-80D2EA00E55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23" y="766582"/>
            <a:ext cx="4010562" cy="50498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53E59D5-03DF-497D-8F69-F60B4E3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61443"/>
            <a:ext cx="10971372" cy="3600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994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261442"/>
            <a:ext cx="11521280" cy="566870"/>
          </a:xfrm>
        </p:spPr>
        <p:txBody>
          <a:bodyPr anchor="b">
            <a:noAutofit/>
          </a:bodyPr>
          <a:lstStyle>
            <a:lvl1pPr algn="l">
              <a:defRPr sz="36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566" y="944829"/>
            <a:ext cx="11521280" cy="3747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34566" y="4808492"/>
            <a:ext cx="11521280" cy="10695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8172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77FACD-91E6-4FB2-A1C3-12CA31923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7"/>
          <a:stretch/>
        </p:blipFill>
        <p:spPr>
          <a:xfrm>
            <a:off x="7751390" y="2212806"/>
            <a:ext cx="4439022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2B71A3-195D-42DB-BC11-CDDD8A3BE9D4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9C3840-CD8A-416C-8E4B-5C7210780DDC}"/>
              </a:ext>
            </a:extLst>
          </p:cNvPr>
          <p:cNvSpPr/>
          <p:nvPr userDrawn="1"/>
        </p:nvSpPr>
        <p:spPr>
          <a:xfrm>
            <a:off x="-1" y="5646198"/>
            <a:ext cx="12190413" cy="1219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D4E3D2F-3AE3-4E12-943C-5F4384FAD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5948854"/>
            <a:ext cx="5759847" cy="5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253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5DDBEDA-DFD8-4DB1-B0E7-46C8EDAA057C}"/>
              </a:ext>
            </a:extLst>
          </p:cNvPr>
          <p:cNvSpPr/>
          <p:nvPr userDrawn="1"/>
        </p:nvSpPr>
        <p:spPr>
          <a:xfrm>
            <a:off x="0" y="5950074"/>
            <a:ext cx="4367014" cy="90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06EE97-8EC6-4D18-9D3F-AE065A3AC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45DD3CF-14FD-4265-8D4B-45C81B5B8B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2E52E593-7C8B-4827-86F1-05CF34052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76ED2B2-E496-4F08-B89D-5A97715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47EBD60-438E-40DF-B1AB-0C5194E59BC3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A99441-4ADF-4AD2-BDEB-9717B6DE6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035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5A7C11-101E-41E2-BBD6-A93B21C9E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8"/>
          <a:stretch/>
        </p:blipFill>
        <p:spPr>
          <a:xfrm>
            <a:off x="7751390" y="2212806"/>
            <a:ext cx="4439023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934105"/>
            <a:ext cx="10971372" cy="505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,</a:t>
            </a:r>
            <a:r>
              <a:rPr lang="en-US" dirty="0"/>
              <a:t> Arial Narrow</a:t>
            </a:r>
            <a:r>
              <a:rPr lang="ru-RU" dirty="0"/>
              <a:t>, </a:t>
            </a:r>
            <a:r>
              <a:rPr lang="en-US" dirty="0"/>
              <a:t>Tahoma</a:t>
            </a:r>
            <a:r>
              <a:rPr lang="ru-RU" dirty="0"/>
              <a:t>)</a:t>
            </a:r>
          </a:p>
          <a:p>
            <a:pPr lvl="0"/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1AE26733-16D1-4567-955F-9902A6CA2B6F}"/>
              </a:ext>
            </a:extLst>
          </p:cNvPr>
          <p:cNvSpPr txBox="1">
            <a:spLocks/>
          </p:cNvSpPr>
          <p:nvPr userDrawn="1"/>
        </p:nvSpPr>
        <p:spPr>
          <a:xfrm>
            <a:off x="11470332" y="6167125"/>
            <a:ext cx="720080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prstClr val="white"/>
                </a:solidFill>
              </a:rPr>
              <a:pPr/>
              <a:t>‹#›</a:t>
            </a:fld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D1EF27D-89BD-4163-A78A-A7B73D94F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19"/>
          <a:stretch/>
        </p:blipFill>
        <p:spPr>
          <a:xfrm>
            <a:off x="406574" y="6196361"/>
            <a:ext cx="504056" cy="4954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0E9084-DA9F-4200-A734-63D19F2B7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06"/>
          <a:stretch/>
        </p:blipFill>
        <p:spPr>
          <a:xfrm>
            <a:off x="334566" y="6094090"/>
            <a:ext cx="693842" cy="63703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104625D-8B14-49CC-8234-C97E7E7E3CE7}"/>
              </a:ext>
            </a:extLst>
          </p:cNvPr>
          <p:cNvSpPr/>
          <p:nvPr userDrawn="1"/>
        </p:nvSpPr>
        <p:spPr>
          <a:xfrm>
            <a:off x="1270670" y="5971361"/>
            <a:ext cx="45719" cy="909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DE433815-5301-4EF8-B5DB-BC8D050FD413}"/>
              </a:ext>
            </a:extLst>
          </p:cNvPr>
          <p:cNvSpPr txBox="1">
            <a:spLocks/>
          </p:cNvSpPr>
          <p:nvPr userDrawn="1"/>
        </p:nvSpPr>
        <p:spPr>
          <a:xfrm>
            <a:off x="11711829" y="6466552"/>
            <a:ext cx="478584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srgbClr val="4472C4">
                    <a:lumMod val="75000"/>
                  </a:srgbClr>
                </a:solidFill>
              </a:rPr>
              <a:pPr/>
              <a:t>‹#›</a:t>
            </a:fld>
            <a:endParaRPr lang="ru-RU" sz="1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3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5A7C11-101E-41E2-BBD6-A93B21C9E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8"/>
          <a:stretch/>
        </p:blipFill>
        <p:spPr>
          <a:xfrm>
            <a:off x="7751390" y="2212806"/>
            <a:ext cx="4439023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934105"/>
            <a:ext cx="10971372" cy="505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,</a:t>
            </a:r>
            <a:r>
              <a:rPr lang="en-US" dirty="0"/>
              <a:t> Arial Narrow</a:t>
            </a:r>
            <a:r>
              <a:rPr lang="ru-RU" dirty="0"/>
              <a:t>, </a:t>
            </a:r>
            <a:r>
              <a:rPr lang="en-US" dirty="0"/>
              <a:t>Tahoma</a:t>
            </a:r>
            <a:r>
              <a:rPr lang="ru-RU" dirty="0"/>
              <a:t>)</a:t>
            </a:r>
          </a:p>
          <a:p>
            <a:pPr lvl="0"/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1AE26733-16D1-4567-955F-9902A6CA2B6F}"/>
              </a:ext>
            </a:extLst>
          </p:cNvPr>
          <p:cNvSpPr txBox="1">
            <a:spLocks/>
          </p:cNvSpPr>
          <p:nvPr userDrawn="1"/>
        </p:nvSpPr>
        <p:spPr>
          <a:xfrm>
            <a:off x="11470332" y="6167125"/>
            <a:ext cx="720080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prstClr val="white"/>
                </a:solidFill>
              </a:rPr>
              <a:pPr/>
              <a:t>‹#›</a:t>
            </a:fld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D1EF27D-89BD-4163-A78A-A7B73D94F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19"/>
          <a:stretch/>
        </p:blipFill>
        <p:spPr>
          <a:xfrm>
            <a:off x="406574" y="6196361"/>
            <a:ext cx="504056" cy="4954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0E9084-DA9F-4200-A734-63D19F2B7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06"/>
          <a:stretch/>
        </p:blipFill>
        <p:spPr>
          <a:xfrm>
            <a:off x="334566" y="6094090"/>
            <a:ext cx="693842" cy="63703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104625D-8B14-49CC-8234-C97E7E7E3CE7}"/>
              </a:ext>
            </a:extLst>
          </p:cNvPr>
          <p:cNvSpPr/>
          <p:nvPr userDrawn="1"/>
        </p:nvSpPr>
        <p:spPr>
          <a:xfrm>
            <a:off x="1270670" y="5971361"/>
            <a:ext cx="45719" cy="909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DE433815-5301-4EF8-B5DB-BC8D050FD413}"/>
              </a:ext>
            </a:extLst>
          </p:cNvPr>
          <p:cNvSpPr txBox="1">
            <a:spLocks/>
          </p:cNvSpPr>
          <p:nvPr userDrawn="1"/>
        </p:nvSpPr>
        <p:spPr>
          <a:xfrm>
            <a:off x="11711829" y="6466552"/>
            <a:ext cx="478584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srgbClr val="4472C4">
                    <a:lumMod val="75000"/>
                  </a:srgbClr>
                </a:solidFill>
              </a:rPr>
              <a:pPr/>
              <a:t>‹#›</a:t>
            </a:fld>
            <a:endParaRPr lang="ru-RU" sz="1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71849B7E-3C13-4CE6-B01C-0980A98EC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Спектры и анизотропия космических лучей в период GLE 64</a:t>
            </a:r>
          </a:p>
        </p:txBody>
      </p:sp>
      <p:sp>
        <p:nvSpPr>
          <p:cNvPr id="19" name="Подзаголовок 18">
            <a:extLst>
              <a:ext uri="{FF2B5EF4-FFF2-40B4-BE49-F238E27FC236}">
                <a16:creationId xmlns:a16="http://schemas.microsoft.com/office/drawing/2014/main" xmlns="" id="{7ABEEEF3-DA1F-48E3-9132-54168ED0D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Ковалев И.И., Кравцова М.В., </a:t>
            </a:r>
            <a:r>
              <a:rPr lang="ru-RU" dirty="0" err="1"/>
              <a:t>Олемской</a:t>
            </a:r>
            <a:r>
              <a:rPr lang="ru-RU" dirty="0"/>
              <a:t> С.В., </a:t>
            </a:r>
            <a:r>
              <a:rPr lang="ru-RU" dirty="0" err="1"/>
              <a:t>Сдобнов</a:t>
            </a:r>
            <a:r>
              <a:rPr lang="ru-RU" dirty="0"/>
              <a:t> В.Е.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2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 данной работе представлена модификация метода СГС для работы с данными МТ, неисправленными на температуру. </a:t>
            </a:r>
          </a:p>
          <a:p>
            <a:r>
              <a:rPr lang="ru-RU" sz="2400" dirty="0" smtClean="0"/>
              <a:t>Показаны возможности модифицированного метода СГС, а именно: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разделение вариаций КЛ на три составляющие, обусловленные изменениями первичного спектра КЛ (которые отражают электромагнитные характеристики межпланетной среды), магнитосферными эффектами и изменениями температуры атмосферы;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использование данных наблюдений нестабильных заряженных компонент КЛ без введения поправок на температурный эффект для решения задач солнечно-земной физики;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получение температурных характеристик атмосферы в пунктах регистрации заряженных компонент вторичных КЛ. </a:t>
            </a:r>
          </a:p>
          <a:p>
            <a:r>
              <a:rPr lang="ru-RU" sz="2400" dirty="0" smtClean="0"/>
              <a:t>Данные, полученные методом СГС, могут быть использованы для определения спектров вариации, анизотропии и дифференциальных </a:t>
            </a:r>
            <a:r>
              <a:rPr lang="ru-RU" sz="2400" dirty="0" err="1" smtClean="0"/>
              <a:t>жесткостных</a:t>
            </a:r>
            <a:r>
              <a:rPr lang="ru-RU" sz="2400" dirty="0" smtClean="0"/>
              <a:t> спектров первичных частиц, а также некоторых параметров магнитосферных токовых систем.</a:t>
            </a:r>
            <a:endParaRPr lang="ru-RU" sz="2400" dirty="0"/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71849B7E-3C13-4CE6-B01C-0980A98EC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9" name="Подзаголовок 18">
            <a:extLst>
              <a:ext uri="{FF2B5EF4-FFF2-40B4-BE49-F238E27FC236}">
                <a16:creationId xmlns:a16="http://schemas.microsoft.com/office/drawing/2014/main" xmlns="" id="{7ABEEEF3-DA1F-48E3-9132-54168ED0D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934105"/>
            <a:ext cx="7645925" cy="49439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Галактические космические лучи (ГКЛ) представляют собой изотропный поток заряженных частиц, преимущественно протонов.</a:t>
            </a:r>
          </a:p>
          <a:p>
            <a:r>
              <a:rPr lang="ru-RU" sz="2400" dirty="0" smtClean="0"/>
              <a:t>Проходя через </a:t>
            </a:r>
            <a:r>
              <a:rPr lang="ru-RU" sz="2400" dirty="0" err="1" smtClean="0"/>
              <a:t>гелиосферу</a:t>
            </a:r>
            <a:r>
              <a:rPr lang="ru-RU" sz="2400" dirty="0" smtClean="0"/>
              <a:t> (справа сверху) и магнитосферу Земли (справа снизу), ГКЛ испытывают на себе воздействие этих сред, что приводит к вариациям регистрируемой интенсивности космических лучей.</a:t>
            </a:r>
          </a:p>
          <a:p>
            <a:r>
              <a:rPr lang="ru-RU" sz="2400" dirty="0" smtClean="0"/>
              <a:t>Изучая данные вариации, можно получать информацию о средах, через которую проходят ГКЛ.</a:t>
            </a:r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9575" y="837506"/>
            <a:ext cx="30409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502" y="3357786"/>
            <a:ext cx="31896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Вторичные компоненты космических лучей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934105"/>
            <a:ext cx="7213877" cy="49439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Попадая в атмосферу, космические лучи (КЛ) вступают в ядерные реакции с атмосферным воздухом.</a:t>
            </a:r>
          </a:p>
          <a:p>
            <a:r>
              <a:rPr lang="ru-RU" sz="2400" dirty="0" smtClean="0"/>
              <a:t>Наземные наблюдения КЛ регистрируют продукты этих реакций (вторичные КЛ)</a:t>
            </a:r>
          </a:p>
          <a:p>
            <a:r>
              <a:rPr lang="ru-RU" sz="2400" dirty="0" smtClean="0"/>
              <a:t>Основу мировой сети станций КЛ составляют нейтронные мониторы (НМ).</a:t>
            </a:r>
          </a:p>
          <a:p>
            <a:r>
              <a:rPr lang="ru-RU" sz="2400" dirty="0" smtClean="0"/>
              <a:t>Также все большее распространение получают </a:t>
            </a:r>
            <a:r>
              <a:rPr lang="ru-RU" sz="2400" dirty="0" err="1" smtClean="0"/>
              <a:t>мюонные</a:t>
            </a:r>
            <a:r>
              <a:rPr lang="ru-RU" sz="2400" dirty="0" smtClean="0"/>
              <a:t> телескопы (МТ).</a:t>
            </a:r>
          </a:p>
          <a:p>
            <a:r>
              <a:rPr lang="ru-RU" sz="2400" dirty="0" smtClean="0"/>
              <a:t>Проблема с использованием данных МТ заключается в наличии вариаций температурного характера. </a:t>
            </a:r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593" y="1125538"/>
            <a:ext cx="4558820" cy="24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нашей работе приводится модификация метода спектрографической глобальной съемки (СГС) [</a:t>
            </a:r>
            <a:r>
              <a:rPr lang="en-US" sz="2400" dirty="0" err="1" smtClean="0"/>
              <a:t>Kovalev</a:t>
            </a:r>
            <a:r>
              <a:rPr lang="en-US" sz="2400" dirty="0" smtClean="0"/>
              <a:t> et al</a:t>
            </a:r>
            <a:r>
              <a:rPr lang="ru-RU" sz="2400" dirty="0" smtClean="0"/>
              <a:t>., 2022], с использованием данных мировой сети НМ и МТ.</a:t>
            </a:r>
            <a:endParaRPr lang="en-US" sz="2400" dirty="0" smtClean="0"/>
          </a:p>
          <a:p>
            <a:r>
              <a:rPr lang="ru-RU" sz="2400" dirty="0" smtClean="0"/>
              <a:t>Данный метод позволяет получать информацию о распределении первичных КЛ по энергиям и </a:t>
            </a:r>
            <a:r>
              <a:rPr lang="ru-RU" sz="2400" dirty="0" err="1" smtClean="0"/>
              <a:t>питч-углам</a:t>
            </a:r>
            <a:r>
              <a:rPr lang="ru-RU" sz="2400" dirty="0" smtClean="0"/>
              <a:t> в межпланетном магнитном поле (ММП), об изменениях планетарной системы жесткостей геомагнитного обрезания за каждый период наблюдений, а также о температурных характеристиках атмосферы в пунктах наблюдений заряженных компонент КЛ.</a:t>
            </a:r>
            <a:endParaRPr lang="ru-RU" sz="2400" dirty="0"/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метода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Основные принципы метода СГС описаны в [</a:t>
            </a:r>
            <a:r>
              <a:rPr lang="en-US" sz="2400" dirty="0" err="1" smtClean="0"/>
              <a:t>Dvornikov</a:t>
            </a:r>
            <a:r>
              <a:rPr lang="en-US" sz="2400" dirty="0" smtClean="0"/>
              <a:t> et al</a:t>
            </a:r>
            <a:r>
              <a:rPr lang="ru-RU" sz="2400" dirty="0" smtClean="0"/>
              <a:t>, 1983, </a:t>
            </a:r>
            <a:r>
              <a:rPr lang="en-US" sz="2400" dirty="0" err="1" smtClean="0"/>
              <a:t>Dvornikov</a:t>
            </a:r>
            <a:r>
              <a:rPr lang="ru-RU" sz="2400" dirty="0" smtClean="0"/>
              <a:t>, </a:t>
            </a:r>
            <a:r>
              <a:rPr lang="en-US" sz="2400" dirty="0" err="1" smtClean="0"/>
              <a:t>Sdobnov</a:t>
            </a:r>
            <a:r>
              <a:rPr lang="ru-RU" sz="2400" dirty="0" smtClean="0"/>
              <a:t>, 2002]. Модифицированный нами метод сводится к решению системы уравнений, которая записывается в символическом виде:</a:t>
            </a:r>
          </a:p>
          <a:p>
            <a:pPr algn="ctr"/>
            <a:r>
              <a:rPr lang="ru-RU" sz="2400" dirty="0" smtClean="0">
                <a:sym typeface="Symbol"/>
              </a:rPr>
              <a:t></a:t>
            </a:r>
            <a:r>
              <a:rPr lang="en-US" sz="2400" i="1" dirty="0" smtClean="0"/>
              <a:t>I</a:t>
            </a:r>
            <a:r>
              <a:rPr lang="ru-RU" sz="2400" baseline="-25000" dirty="0" smtClean="0"/>
              <a:t>экс</a:t>
            </a:r>
            <a:r>
              <a:rPr lang="ru-RU" sz="2400" dirty="0" smtClean="0"/>
              <a:t> = </a:t>
            </a:r>
            <a:r>
              <a:rPr lang="ru-RU" sz="2400" dirty="0" smtClean="0">
                <a:sym typeface="Symbol"/>
              </a:rPr>
              <a:t></a:t>
            </a:r>
            <a:r>
              <a:rPr lang="en-US" sz="2400" i="1" dirty="0" smtClean="0"/>
              <a:t>I</a:t>
            </a:r>
            <a:r>
              <a:rPr lang="ru-RU" sz="2400" baseline="-25000" dirty="0" smtClean="0"/>
              <a:t>темп</a:t>
            </a:r>
            <a:r>
              <a:rPr lang="ru-RU" sz="2400" dirty="0" smtClean="0"/>
              <a:t> + </a:t>
            </a:r>
            <a:r>
              <a:rPr lang="ru-RU" sz="2400" dirty="0" smtClean="0">
                <a:sym typeface="Symbol"/>
              </a:rPr>
              <a:t></a:t>
            </a:r>
            <a:r>
              <a:rPr lang="en-US" sz="2400" i="1" dirty="0" smtClean="0"/>
              <a:t>I</a:t>
            </a:r>
            <a:r>
              <a:rPr lang="ru-RU" sz="2400" baseline="-25000" dirty="0" err="1" smtClean="0"/>
              <a:t>магн</a:t>
            </a:r>
            <a:r>
              <a:rPr lang="ru-RU" sz="2400" dirty="0" smtClean="0"/>
              <a:t> + </a:t>
            </a:r>
            <a:r>
              <a:rPr lang="ru-RU" sz="2400" dirty="0" smtClean="0">
                <a:sym typeface="Symbol"/>
              </a:rPr>
              <a:t></a:t>
            </a:r>
            <a:r>
              <a:rPr lang="en-US" sz="2400" i="1" dirty="0" smtClean="0"/>
              <a:t>I</a:t>
            </a:r>
            <a:r>
              <a:rPr lang="ru-RU" sz="2400" baseline="-25000" dirty="0" err="1" smtClean="0"/>
              <a:t>межп</a:t>
            </a:r>
            <a:r>
              <a:rPr lang="ru-RU" sz="2400" baseline="-25000" dirty="0" smtClean="0"/>
              <a:t> </a:t>
            </a:r>
          </a:p>
          <a:p>
            <a:r>
              <a:rPr lang="ru-RU" sz="2400" dirty="0" smtClean="0"/>
              <a:t>Для упрощения слагаемого </a:t>
            </a:r>
            <a:r>
              <a:rPr lang="ru-RU" sz="2400" dirty="0" smtClean="0">
                <a:sym typeface="Symbol"/>
              </a:rPr>
              <a:t></a:t>
            </a:r>
            <a:r>
              <a:rPr lang="en-US" sz="2400" i="1" dirty="0" smtClean="0"/>
              <a:t>I</a:t>
            </a:r>
            <a:r>
              <a:rPr lang="ru-RU" sz="2400" baseline="-25000" dirty="0" smtClean="0"/>
              <a:t>темп</a:t>
            </a:r>
            <a:r>
              <a:rPr lang="ru-RU" sz="2400" dirty="0" smtClean="0"/>
              <a:t> применяется метод среднемассовых температур.</a:t>
            </a:r>
          </a:p>
          <a:p>
            <a:r>
              <a:rPr lang="ru-RU" sz="2400" dirty="0" smtClean="0"/>
              <a:t>Упрощенное температурное слагаемое содержит лишь одно неизвестное для каждого пункта регистрации нестабильных компонент.</a:t>
            </a:r>
            <a:endParaRPr lang="ru-RU" sz="2400" dirty="0"/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В рамках данного доклада рассматривался период 1–30 сентября 2017 г.</a:t>
            </a:r>
          </a:p>
          <a:p>
            <a:r>
              <a:rPr lang="ru-RU" sz="2400" dirty="0" smtClean="0"/>
              <a:t>Данный период характеризовался высокой солнечной активностью. За начало сентября было зафиксировано несколько вспышек, вызвавших две геомагнитные бури 7–8 сентября и сильное наземное возрастание интенсивности КЛ 10 сентября (</a:t>
            </a:r>
            <a:r>
              <a:rPr lang="en-US" sz="2400" dirty="0" smtClean="0"/>
              <a:t>GLE</a:t>
            </a:r>
            <a:r>
              <a:rPr lang="ru-RU" sz="2400" dirty="0" smtClean="0"/>
              <a:t> 72). В ходе первой геомагнитной бури </a:t>
            </a:r>
            <a:r>
              <a:rPr lang="en-US" sz="2400" dirty="0" err="1" smtClean="0"/>
              <a:t>Dst</a:t>
            </a:r>
            <a:r>
              <a:rPr lang="ru-RU" sz="2400" dirty="0" smtClean="0"/>
              <a:t>-индекс достигал –122 нТл. Модуль и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z</a:t>
            </a:r>
            <a:r>
              <a:rPr lang="ru-RU" sz="2400" dirty="0" smtClean="0"/>
              <a:t>-компонента ММП составили 14.4 и 7.6 нТл, соответственно, скорость солнечного ветра (СВ) – 581 км/с. Вторая буря пришлась на фазу восстановления первой, </a:t>
            </a:r>
            <a:r>
              <a:rPr lang="en-US" sz="2400" dirty="0" err="1" smtClean="0"/>
              <a:t>Dst</a:t>
            </a:r>
            <a:r>
              <a:rPr lang="ru-RU" sz="2400" dirty="0" smtClean="0"/>
              <a:t>-индекс достиг –109 нТл, модуль и </a:t>
            </a:r>
            <a:r>
              <a:rPr lang="en-US" sz="2400" i="1" dirty="0" err="1" smtClean="0"/>
              <a:t>Bz</a:t>
            </a:r>
            <a:r>
              <a:rPr lang="ru-RU" sz="2400" dirty="0" smtClean="0"/>
              <a:t>-компонента ММП – 27.3 и –23.6 нТл, скорость СВ – 817 км/с.</a:t>
            </a:r>
          </a:p>
          <a:p>
            <a:r>
              <a:rPr lang="ru-RU" sz="2400" dirty="0" smtClean="0"/>
              <a:t>Также заметное геомагнитное возмущение наблюдалось 25 сентября. Оно было связано с другим типом проявления солнечной активности – с высокоскоростным потоком СВ, испускаемым </a:t>
            </a:r>
            <a:r>
              <a:rPr lang="ru-RU" sz="2400" dirty="0" err="1" smtClean="0"/>
              <a:t>корональной</a:t>
            </a:r>
            <a:r>
              <a:rPr lang="ru-RU" sz="2400" dirty="0" smtClean="0"/>
              <a:t> дырой. </a:t>
            </a:r>
            <a:r>
              <a:rPr lang="en-US" sz="2400" dirty="0" err="1" smtClean="0"/>
              <a:t>Dst</a:t>
            </a:r>
            <a:r>
              <a:rPr lang="ru-RU" sz="2400" dirty="0" smtClean="0"/>
              <a:t>-индекс достигал –56 нТл, модуль и </a:t>
            </a:r>
            <a:r>
              <a:rPr lang="en-US" sz="2400" dirty="0" err="1" smtClean="0"/>
              <a:t>Bz</a:t>
            </a:r>
            <a:r>
              <a:rPr lang="ru-RU" sz="2400" dirty="0" smtClean="0"/>
              <a:t>-компонента ММП – 14.2 и 8.7 нТл, скорость СВ – 697 км/с.</a:t>
            </a:r>
            <a:endParaRPr lang="ru-RU" sz="2400" dirty="0"/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566" y="837506"/>
            <a:ext cx="4608512" cy="5040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слайде приведены данные по межпланетному магнитному полю, изотропному потоку частиц, изменению жесткости геомагнитного обрезания, первой и второй гармоникам </a:t>
            </a:r>
            <a:r>
              <a:rPr lang="ru-RU" sz="2000" dirty="0" err="1" smtClean="0"/>
              <a:t>питч-угловой</a:t>
            </a:r>
            <a:r>
              <a:rPr lang="ru-RU" sz="2000" dirty="0" smtClean="0"/>
              <a:t> анизотропии КЛ.</a:t>
            </a:r>
            <a:endParaRPr lang="ru-RU" sz="2000" dirty="0"/>
          </a:p>
        </p:txBody>
      </p:sp>
      <p:sp>
        <p:nvSpPr>
          <p:cNvPr id="6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22997" y="0"/>
          <a:ext cx="7967415" cy="5979122"/>
        </p:xfrm>
        <a:graphic>
          <a:graphicData uri="http://schemas.openxmlformats.org/presentationml/2006/ole">
            <p:oleObj spid="_x0000_s3075" name="Graph" r:id="rId3" imgW="7315200" imgH="54864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слайде приведены временные ходы среднемассовой температуры над Москвой и Якутском в сентябре 2017 г.</a:t>
            </a:r>
            <a:endParaRPr lang="ru-RU" sz="2000" dirty="0"/>
          </a:p>
        </p:txBody>
      </p:sp>
      <p:sp>
        <p:nvSpPr>
          <p:cNvPr id="6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714500" y="909638"/>
          <a:ext cx="8329613" cy="3887787"/>
        </p:xfrm>
        <a:graphic>
          <a:graphicData uri="http://schemas.openxmlformats.org/presentationml/2006/ole">
            <p:oleObj spid="_x0000_s24579" name="Graph" r:id="rId3" imgW="5486400" imgH="256032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AE571AB-E3A2-4DEA-BB5F-52BDC49A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Обсуждение результатов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11C102F7-74BC-466D-B588-FEFC4364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909514"/>
            <a:ext cx="10971372" cy="49439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время геомагнитных бурь 7–8 сентября можно отметить повышение амплитуды первой </a:t>
            </a:r>
            <a:r>
              <a:rPr lang="ru-RU" sz="2400" dirty="0" smtClean="0"/>
              <a:t>гармоники</a:t>
            </a:r>
            <a:r>
              <a:rPr lang="en-US" sz="2400" dirty="0" smtClean="0"/>
              <a:t> </a:t>
            </a:r>
            <a:r>
              <a:rPr lang="ru-RU" sz="2400" dirty="0" err="1" smtClean="0"/>
              <a:t>питч-угловой</a:t>
            </a:r>
            <a:r>
              <a:rPr lang="ru-RU" sz="2400" dirty="0" smtClean="0"/>
              <a:t> </a:t>
            </a:r>
            <a:r>
              <a:rPr lang="ru-RU" sz="2400" dirty="0" smtClean="0"/>
              <a:t>анизотропии до ~30% и второй гармоники до ~6%. Во время геомагнитной бури 27 сентября амплитуда первой гармоники достигала ~35%, второй - ~10%. Это также позволяет говорить о наличии в ММП структур типа «</a:t>
            </a:r>
            <a:r>
              <a:rPr lang="ru-RU" sz="2400" dirty="0" err="1" smtClean="0"/>
              <a:t>коротирующая</a:t>
            </a:r>
            <a:r>
              <a:rPr lang="ru-RU" sz="2400" dirty="0" smtClean="0"/>
              <a:t> магнитная ловушка» и «магнитная петля» на орбите Земли [</a:t>
            </a:r>
            <a:r>
              <a:rPr lang="en-US" sz="2400" dirty="0" smtClean="0"/>
              <a:t>Richardson et al</a:t>
            </a:r>
            <a:r>
              <a:rPr lang="ru-RU" sz="2400" dirty="0" smtClean="0"/>
              <a:t>, 2000].</a:t>
            </a:r>
          </a:p>
          <a:p>
            <a:r>
              <a:rPr lang="ru-RU" sz="2400" dirty="0" smtClean="0"/>
              <a:t>Также можно отметить общее согласие данных о направлении вектора ММП, полученных от КА и методом СГС, а также высокую корреляцию между изменением ЖГО и </a:t>
            </a:r>
            <a:r>
              <a:rPr lang="en-US" sz="2400" dirty="0" err="1" smtClean="0"/>
              <a:t>Dst</a:t>
            </a:r>
            <a:r>
              <a:rPr lang="ru-RU" sz="2400" dirty="0" smtClean="0"/>
              <a:t>-индексом (коэффициент корреляции 0.73).</a:t>
            </a:r>
          </a:p>
          <a:p>
            <a:r>
              <a:rPr lang="ru-RU" sz="2400" dirty="0" smtClean="0"/>
              <a:t>По температурным данным наблюдается согласие между данными, полученными методом СГС и от системы </a:t>
            </a:r>
            <a:r>
              <a:rPr lang="en-US" sz="2400" dirty="0" smtClean="0"/>
              <a:t>GDAS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xmlns="" id="{622ED4ED-D9E1-4AC0-B398-A18E770C69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380298" y="6073000"/>
            <a:ext cx="9904464" cy="642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III Летняя научная школа молодых ученых-космофизиков, посвященная 50-летию Якутской комплексной установки ШАЛ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38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869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1_Тема Office</vt:lpstr>
      <vt:lpstr>2_Тема Office</vt:lpstr>
      <vt:lpstr>Origin Graph</vt:lpstr>
      <vt:lpstr>Спектры и анизотропия космических лучей в период GLE 64</vt:lpstr>
      <vt:lpstr>Введение</vt:lpstr>
      <vt:lpstr>Вторичные компоненты космических лучей</vt:lpstr>
      <vt:lpstr>Цель работы</vt:lpstr>
      <vt:lpstr>Описание метода</vt:lpstr>
      <vt:lpstr>Данные</vt:lpstr>
      <vt:lpstr>Результаты</vt:lpstr>
      <vt:lpstr>Результаты</vt:lpstr>
      <vt:lpstr>Обсуждение результатов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Ajay</cp:lastModifiedBy>
  <cp:revision>76</cp:revision>
  <dcterms:created xsi:type="dcterms:W3CDTF">2021-11-25T02:36:15Z</dcterms:created>
  <dcterms:modified xsi:type="dcterms:W3CDTF">2023-06-13T00:58:48Z</dcterms:modified>
</cp:coreProperties>
</file>