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65" r:id="rId3"/>
    <p:sldId id="266" r:id="rId4"/>
    <p:sldId id="271" r:id="rId5"/>
    <p:sldId id="267" r:id="rId6"/>
    <p:sldId id="259" r:id="rId7"/>
    <p:sldId id="260" r:id="rId8"/>
    <p:sldId id="273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710" autoAdjust="0"/>
  </p:normalViewPr>
  <p:slideViewPr>
    <p:cSldViewPr snapToGrid="0" showGuides="1">
      <p:cViewPr varScale="1">
        <p:scale>
          <a:sx n="76" d="100"/>
          <a:sy n="76" d="100"/>
        </p:scale>
        <p:origin x="126" y="768"/>
      </p:cViewPr>
      <p:guideLst>
        <p:guide orient="horz" pos="2137"/>
        <p:guide pos="3863"/>
      </p:guideLst>
    </p:cSldViewPr>
  </p:slideViewPr>
  <p:outlineViewPr>
    <p:cViewPr>
      <p:scale>
        <a:sx n="33" d="100"/>
        <a:sy n="33" d="100"/>
      </p:scale>
      <p:origin x="0" y="-4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4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7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2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4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9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9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7DA8-88A9-49CD-94D8-C71C7CE6FE1B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9417-2006-4836-A86F-82E306AA7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4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msp.bc.edu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408" y="1871912"/>
            <a:ext cx="9354207" cy="153134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Измерения поляризационного джета по спутниковым измерениям и по данным Якутской ионосферной станции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8798" y="3403260"/>
            <a:ext cx="7775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Данилов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С.И.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Степанов А.Е.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2912" y="5272491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Институт космофизических исследований и аэрономии им. Ю.Г. Шафера ЯНЦ СО РАН, </a:t>
            </a:r>
            <a:endParaRPr lang="ru-RU" dirty="0"/>
          </a:p>
          <a:p>
            <a:pPr algn="ctr"/>
            <a:r>
              <a:rPr lang="ru-RU" i="1" dirty="0"/>
              <a:t>г. Якутск, </a:t>
            </a:r>
            <a:r>
              <a:rPr lang="ru-RU" i="1" dirty="0" smtClean="0"/>
              <a:t>Россия</a:t>
            </a:r>
            <a:endParaRPr lang="en-US" i="1" dirty="0" smtClean="0"/>
          </a:p>
          <a:p>
            <a:pPr algn="ctr"/>
            <a:r>
              <a:rPr lang="en-US" i="1" dirty="0"/>
              <a:t>E–mail: danilov@ikfia.ysn.ru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5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04952" y="5927834"/>
            <a:ext cx="11713779" cy="788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/>
              <a:t>Толстые штриховые линии </a:t>
            </a:r>
            <a:r>
              <a:rPr lang="ru-RU" sz="2200" dirty="0" smtClean="0"/>
              <a:t>- </a:t>
            </a:r>
            <a:r>
              <a:rPr lang="ru-RU" sz="2200" dirty="0"/>
              <a:t>примерное положение узкой струи ионосферной плазмы на высотах </a:t>
            </a:r>
            <a:r>
              <a:rPr lang="ru-RU" sz="2200" dirty="0" smtClean="0"/>
              <a:t>спутника. </a:t>
            </a:r>
            <a:r>
              <a:rPr lang="en-US" sz="2200" dirty="0" smtClean="0"/>
              <a:t>L</a:t>
            </a:r>
            <a:r>
              <a:rPr lang="ru-RU" sz="2200" dirty="0" smtClean="0"/>
              <a:t> - кажущаяся </a:t>
            </a:r>
            <a:r>
              <a:rPr lang="ru-RU" sz="2200" dirty="0"/>
              <a:t>протяженность поляризационного джета в часах.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2" y="457364"/>
            <a:ext cx="9593477" cy="54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1076"/>
            <a:ext cx="10515600" cy="5833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результате исследования получены следующие результаты:</a:t>
            </a:r>
          </a:p>
          <a:p>
            <a:pPr lvl="0" algn="just"/>
            <a:r>
              <a:rPr lang="ru-RU" dirty="0"/>
              <a:t>по данным многолетних одновременных спутниковых и наземных измерений </a:t>
            </a:r>
            <a:r>
              <a:rPr lang="ru-RU" dirty="0" smtClean="0"/>
              <a:t>показано, </a:t>
            </a:r>
            <a:r>
              <a:rPr lang="ru-RU" dirty="0"/>
              <a:t>что наличие на ионограммах характерных дополнительных следов отражений указывает на присутствие вблизи зенита станции наблюдения узких и быстрых дрейфов ионосферной плазмы или поляризационного джета;</a:t>
            </a:r>
          </a:p>
          <a:p>
            <a:r>
              <a:rPr lang="ru-RU" dirty="0" smtClean="0"/>
              <a:t>Поляризационный </a:t>
            </a:r>
            <a:r>
              <a:rPr lang="ru-RU" dirty="0"/>
              <a:t>джет или </a:t>
            </a:r>
            <a:r>
              <a:rPr lang="en-US" dirty="0"/>
              <a:t>SAID </a:t>
            </a:r>
            <a:r>
              <a:rPr lang="ru-RU" dirty="0"/>
              <a:t>по спутниковым данным может наблюдаться от 3-х до 1</a:t>
            </a:r>
            <a:r>
              <a:rPr lang="en-US" dirty="0"/>
              <a:t>2</a:t>
            </a:r>
            <a:r>
              <a:rPr lang="ru-RU" dirty="0"/>
              <a:t> часов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Показано</a:t>
            </a:r>
            <a:r>
              <a:rPr lang="ru-RU" dirty="0"/>
              <a:t>, что долготная </a:t>
            </a:r>
            <a:r>
              <a:rPr lang="ru-RU" dirty="0" err="1"/>
              <a:t>квази</a:t>
            </a:r>
            <a:r>
              <a:rPr lang="ru-RU" dirty="0"/>
              <a:t>-протяженность поляризационного джета на </a:t>
            </a:r>
            <a:r>
              <a:rPr lang="ru-RU" dirty="0" err="1"/>
              <a:t>субавроральных</a:t>
            </a:r>
            <a:r>
              <a:rPr lang="ru-RU" dirty="0"/>
              <a:t> широтах в отдельных случаях может достигать 8 часов или 120 градусов по долготе.</a:t>
            </a:r>
          </a:p>
          <a:p>
            <a:endParaRPr lang="ru-RU" dirty="0"/>
          </a:p>
          <a:p>
            <a:pPr lvl="0"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8249"/>
            <a:ext cx="10515600" cy="2231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0128" y="601983"/>
            <a:ext cx="11351741" cy="12275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Поляризационный </a:t>
            </a:r>
            <a:r>
              <a:rPr lang="ru-RU" sz="20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джет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или узкие струи очень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быстрых ионных дрейфов к западу вблизи проекции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плазмопаузы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на высотах верхней области</a:t>
            </a:r>
            <a:r>
              <a:rPr lang="ru-RU" sz="20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впервые были зарегистрированы с советского спутника «Космос-184» [Гальперин и др., 1973;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Galperin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et al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., 1974].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этих работах явление быстрых ионных дрейфов было названо авторами «поляризационным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джетом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» (ПД).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15" y="1925955"/>
            <a:ext cx="6120765" cy="12871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0128" y="3840216"/>
            <a:ext cx="11351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a typeface="Calibri" panose="020F0502020204030204" pitchFamily="34" charset="0"/>
              </a:rPr>
              <a:t>Изучению поляризационного джета и SAID (обозначение принятое на западе - Subauroral </a:t>
            </a:r>
            <a:r>
              <a:rPr lang="ru-RU" sz="2000" dirty="0" err="1">
                <a:ea typeface="Calibri" panose="020F0502020204030204" pitchFamily="34" charset="0"/>
              </a:rPr>
              <a:t>Ion</a:t>
            </a:r>
            <a:r>
              <a:rPr lang="ru-RU" sz="2000" dirty="0">
                <a:ea typeface="Calibri" panose="020F0502020204030204" pitchFamily="34" charset="0"/>
              </a:rPr>
              <a:t> </a:t>
            </a:r>
            <a:r>
              <a:rPr lang="ru-RU" sz="2000" dirty="0" err="1">
                <a:ea typeface="Calibri" panose="020F0502020204030204" pitchFamily="34" charset="0"/>
              </a:rPr>
              <a:t>Drifts</a:t>
            </a:r>
            <a:r>
              <a:rPr lang="ru-RU" sz="2000" dirty="0">
                <a:ea typeface="Calibri" panose="020F0502020204030204" pitchFamily="34" charset="0"/>
              </a:rPr>
              <a:t>) посвящено достаточно много работ. Он исследовался по спутниковым измерениям электрических полей в ионосфере и магнитосфере, измерениям дрейфа ионов в ионосфере, по наземным радарным измерениям, </a:t>
            </a:r>
            <a:r>
              <a:rPr lang="ru-RU" sz="2000" dirty="0" err="1">
                <a:ea typeface="Calibri" panose="020F0502020204030204" pitchFamily="34" charset="0"/>
              </a:rPr>
              <a:t>ионограммам</a:t>
            </a:r>
            <a:r>
              <a:rPr lang="ru-RU" sz="2000" dirty="0">
                <a:ea typeface="Calibri" panose="020F0502020204030204" pitchFamily="34" charset="0"/>
              </a:rPr>
              <a:t> вертикального и возвратно-наклонного зондирования ионосферы и т.п.</a:t>
            </a:r>
          </a:p>
          <a:p>
            <a:pPr algn="just"/>
            <a:endParaRPr lang="en-US" sz="2000" dirty="0" smtClean="0"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ea typeface="Calibri" panose="020F0502020204030204" pitchFamily="34" charset="0"/>
              </a:rPr>
              <a:t>Термины </a:t>
            </a:r>
            <a:r>
              <a:rPr lang="ru-RU" sz="2000" dirty="0">
                <a:ea typeface="Calibri" panose="020F0502020204030204" pitchFamily="34" charset="0"/>
              </a:rPr>
              <a:t>«поляризационный джет» и «</a:t>
            </a:r>
            <a:r>
              <a:rPr lang="en-US" sz="2000" dirty="0">
                <a:ea typeface="Calibri" panose="020F0502020204030204" pitchFamily="34" charset="0"/>
              </a:rPr>
              <a:t>SAID</a:t>
            </a:r>
            <a:r>
              <a:rPr lang="ru-RU" sz="2000" dirty="0">
                <a:ea typeface="Calibri" panose="020F0502020204030204" pitchFamily="34" charset="0"/>
              </a:rPr>
              <a:t>» до сих пор являются самыми распространенными для обозначений узких и быстрых потоков ионосферной плазмы, направленных к западу, и встречающихся на </a:t>
            </a:r>
            <a:r>
              <a:rPr lang="ru-RU" sz="2000" dirty="0" err="1">
                <a:ea typeface="Calibri" panose="020F0502020204030204" pitchFamily="34" charset="0"/>
              </a:rPr>
              <a:t>субавроральных</a:t>
            </a:r>
            <a:r>
              <a:rPr lang="ru-RU" sz="2000" dirty="0">
                <a:ea typeface="Calibri" panose="020F0502020204030204" pitchFamily="34" charset="0"/>
              </a:rPr>
              <a:t> широтах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44338" y="3316996"/>
            <a:ext cx="450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Обнаружение поляризационного джета спутником «Космос-184»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202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Признаки определения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поляризационного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джета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(SAID)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по спутниковым данным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7149"/>
            <a:ext cx="10515600" cy="2590851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пик </a:t>
            </a:r>
            <a:r>
              <a:rPr lang="ru-RU" sz="2400" dirty="0"/>
              <a:t>горизонтальной скорости превышает 1000 </a:t>
            </a:r>
            <a:r>
              <a:rPr lang="ru-RU" sz="2400" dirty="0" smtClean="0"/>
              <a:t>м/с</a:t>
            </a:r>
            <a:r>
              <a:rPr lang="en-US" sz="2400" dirty="0" smtClean="0"/>
              <a:t>;</a:t>
            </a:r>
            <a:endParaRPr lang="ru-RU" sz="2400" dirty="0"/>
          </a:p>
          <a:p>
            <a:pPr lvl="0"/>
            <a:r>
              <a:rPr lang="ru-RU" sz="2400" dirty="0"/>
              <a:t>ширина менее чем 4 </a:t>
            </a:r>
            <a:r>
              <a:rPr lang="ru-RU" sz="2400" dirty="0" smtClean="0"/>
              <a:t>град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ru-RU" sz="2400" dirty="0"/>
              <a:t>событие расположено экваториальнее авроральной зоны в вечернем и полуночном </a:t>
            </a:r>
            <a:r>
              <a:rPr lang="ru-RU" sz="2400" dirty="0" smtClean="0"/>
              <a:t>секторах</a:t>
            </a:r>
            <a:r>
              <a:rPr lang="en-US" sz="2400" dirty="0" smtClean="0"/>
              <a:t>;</a:t>
            </a:r>
            <a:endParaRPr lang="ru-RU" sz="2400" dirty="0"/>
          </a:p>
          <a:p>
            <a:pPr lvl="0"/>
            <a:r>
              <a:rPr lang="ru-RU" sz="2400" dirty="0"/>
              <a:t>полярная </a:t>
            </a:r>
            <a:r>
              <a:rPr lang="ru-RU" sz="2400" dirty="0" smtClean="0"/>
              <a:t>граница </a:t>
            </a:r>
            <a:r>
              <a:rPr lang="ru-RU" sz="2400" dirty="0"/>
              <a:t>западных ионных дрейфов совпадает или примыкает к экваториальной границе потоков высыпающихся электронов.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982568" y="4526239"/>
            <a:ext cx="4226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SAID</a:t>
            </a:r>
            <a:r>
              <a:rPr lang="ru-RU" sz="2800" b="1" i="1" dirty="0" smtClean="0">
                <a:solidFill>
                  <a:srgbClr val="C00000"/>
                </a:solidFill>
              </a:rPr>
              <a:t> – </a:t>
            </a:r>
            <a:r>
              <a:rPr lang="en-US" sz="2800" b="1" i="1" dirty="0" smtClean="0">
                <a:solidFill>
                  <a:srgbClr val="C00000"/>
                </a:solidFill>
              </a:rPr>
              <a:t>Subauroral Ion Drift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C00000"/>
                </a:solidFill>
                <a:latin typeface="+mn-lt"/>
              </a:rPr>
              <a:t>Данные</a:t>
            </a:r>
            <a:endParaRPr lang="ru-RU" sz="29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Проведены одновременные наземные и спутниковые измерения, когда на наземных ионограммах вертикального зондирования наблюдались признаки поляризационного джета. Было проанализировано </a:t>
            </a:r>
            <a:r>
              <a:rPr lang="ru-RU" sz="2400" dirty="0" smtClean="0">
                <a:solidFill>
                  <a:srgbClr val="00B0F0"/>
                </a:solidFill>
              </a:rPr>
              <a:t>120 </a:t>
            </a:r>
            <a:r>
              <a:rPr lang="ru-RU" sz="2400" dirty="0"/>
              <a:t>дней, когда на ионограммах ст. Якутск регистрировались отражения от поляризационного джета, и </a:t>
            </a:r>
            <a:r>
              <a:rPr lang="ru-RU" sz="2400" dirty="0" smtClean="0">
                <a:solidFill>
                  <a:srgbClr val="00B0F0"/>
                </a:solidFill>
              </a:rPr>
              <a:t>243 </a:t>
            </a:r>
            <a:r>
              <a:rPr lang="ru-RU" sz="2400" dirty="0" smtClean="0"/>
              <a:t>пролет спутников </a:t>
            </a:r>
            <a:r>
              <a:rPr lang="ru-RU" sz="2400" dirty="0"/>
              <a:t>серии </a:t>
            </a:r>
            <a:r>
              <a:rPr lang="en-US" sz="2400" dirty="0"/>
              <a:t>DMSP</a:t>
            </a:r>
            <a:r>
              <a:rPr lang="ru-RU" sz="2400" dirty="0"/>
              <a:t>, когда спутники регистрировали большие </a:t>
            </a:r>
            <a:r>
              <a:rPr lang="ru-RU" sz="2400" dirty="0" smtClean="0"/>
              <a:t>горизонтальные </a:t>
            </a:r>
            <a:r>
              <a:rPr lang="ru-RU" sz="2400" dirty="0"/>
              <a:t>скорости </a:t>
            </a:r>
            <a:r>
              <a:rPr lang="en-US" sz="2400" dirty="0" err="1"/>
              <a:t>Vhorz</a:t>
            </a:r>
            <a:r>
              <a:rPr lang="ru-RU" sz="2400" dirty="0"/>
              <a:t> и резкие падения ионной плотности </a:t>
            </a:r>
            <a:r>
              <a:rPr lang="en-US" sz="2400" dirty="0"/>
              <a:t>Ni</a:t>
            </a:r>
            <a:r>
              <a:rPr lang="ru-RU" sz="2400" dirty="0"/>
              <a:t> </a:t>
            </a:r>
            <a:r>
              <a:rPr lang="ru-RU" sz="2400" dirty="0" err="1"/>
              <a:t>экваториальнее</a:t>
            </a:r>
            <a:r>
              <a:rPr lang="ru-RU" sz="2400" dirty="0"/>
              <a:t> высыпаний </a:t>
            </a:r>
            <a:r>
              <a:rPr lang="ru-RU" sz="2400" dirty="0" err="1"/>
              <a:t>мягкоэнергичных</a:t>
            </a:r>
            <a:r>
              <a:rPr lang="ru-RU" sz="2400" dirty="0"/>
              <a:t> частиц. Величина геомагнитной возмущенности </a:t>
            </a:r>
            <a:r>
              <a:rPr lang="ru-RU" sz="2400" dirty="0" err="1"/>
              <a:t>Кр</a:t>
            </a:r>
            <a:r>
              <a:rPr lang="ru-RU" sz="2400" dirty="0"/>
              <a:t> во всех событиях была больше или равно 3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Целью настоящей работы является исследование многолетних одновременных измерений поляризационного джета с наземной ионосферной станции Якутск </a:t>
            </a:r>
            <a:r>
              <a:rPr lang="ru-RU" sz="2400" i="1" dirty="0"/>
              <a:t>(</a:t>
            </a:r>
            <a:r>
              <a:rPr lang="en-US" sz="2400" i="1" dirty="0"/>
              <a:t>~</a:t>
            </a:r>
            <a:r>
              <a:rPr lang="ru-RU" sz="2400" i="1" dirty="0"/>
              <a:t>130</a:t>
            </a:r>
            <a:r>
              <a:rPr lang="ru-RU" sz="2400" i="1" baseline="30000" dirty="0"/>
              <a:t>о</a:t>
            </a:r>
            <a:r>
              <a:rPr lang="ru-RU" sz="2400" i="1" dirty="0"/>
              <a:t>Е, 62</a:t>
            </a:r>
            <a:r>
              <a:rPr lang="ru-RU" sz="2400" i="1" baseline="30000" dirty="0"/>
              <a:t>о</a:t>
            </a:r>
            <a:r>
              <a:rPr lang="en-US" sz="2400" i="1" dirty="0"/>
              <a:t>N</a:t>
            </a:r>
            <a:r>
              <a:rPr lang="ru-RU" sz="2400" i="1" dirty="0"/>
              <a:t>) </a:t>
            </a:r>
            <a:r>
              <a:rPr lang="ru-RU" sz="2400" dirty="0"/>
              <a:t>и наблюдений быстрых ионных дрейфов со спутников серии </a:t>
            </a:r>
            <a:r>
              <a:rPr lang="en-US" sz="2400" dirty="0"/>
              <a:t>DMSP</a:t>
            </a:r>
            <a:r>
              <a:rPr lang="ru-RU" sz="2400" dirty="0"/>
              <a:t> – 281 измерение</a:t>
            </a:r>
            <a:r>
              <a:rPr lang="en-US" sz="2400" dirty="0"/>
              <a:t> </a:t>
            </a:r>
            <a:r>
              <a:rPr lang="ru-RU" sz="2400" dirty="0"/>
              <a:t>с марта 1989  по декабрь 2015 гг.</a:t>
            </a:r>
          </a:p>
          <a:p>
            <a:pPr marL="0" indent="0">
              <a:buNone/>
            </a:pPr>
            <a:r>
              <a:rPr lang="ru-RU" sz="2400" dirty="0" smtClean="0"/>
              <a:t>Спутниковые </a:t>
            </a:r>
            <a:r>
              <a:rPr lang="ru-RU" sz="2400" dirty="0" smtClean="0"/>
              <a:t>данные были использованы с официального сайта проекта </a:t>
            </a:r>
            <a:r>
              <a:rPr lang="en-US" sz="2400" dirty="0" smtClean="0"/>
              <a:t>DMSP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2"/>
              </a:rPr>
              <a:t>DMSP </a:t>
            </a:r>
            <a:r>
              <a:rPr lang="en-US" sz="2400" dirty="0">
                <a:hlinkClick r:id="rId2"/>
              </a:rPr>
              <a:t>Space Weather Data Survey (bc.edu</a:t>
            </a:r>
            <a:r>
              <a:rPr lang="en-US" sz="2400" dirty="0" smtClean="0">
                <a:hlinkClick r:id="rId2"/>
              </a:rPr>
              <a:t>)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ru-RU" sz="2400" dirty="0" smtClean="0"/>
              <a:t>Наземные измерения были собраны </a:t>
            </a:r>
            <a:r>
              <a:rPr lang="ru-RU" sz="2400" dirty="0"/>
              <a:t>с физических и цифровых </a:t>
            </a:r>
            <a:r>
              <a:rPr lang="ru-RU" sz="2400" dirty="0" smtClean="0"/>
              <a:t>носителей из архива данных Якутской </a:t>
            </a:r>
            <a:r>
              <a:rPr lang="ru-RU" sz="2400" dirty="0"/>
              <a:t>ионосферной </a:t>
            </a:r>
            <a:r>
              <a:rPr lang="ru-RU" sz="2400" dirty="0" smtClean="0"/>
              <a:t>станции.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089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Признаки или сигнатуры поляризационного джета по наземным данным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262"/>
            <a:ext cx="10515600" cy="15732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Наличие на ионограммах вертикального зондирования характерных следов отражений </a:t>
            </a:r>
            <a:r>
              <a:rPr lang="en-US" dirty="0" smtClean="0"/>
              <a:t>F3s.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Наличие на </a:t>
            </a:r>
            <a:r>
              <a:rPr lang="en-US" dirty="0" smtClean="0"/>
              <a:t>f-</a:t>
            </a:r>
            <a:r>
              <a:rPr lang="ru-RU" dirty="0" smtClean="0"/>
              <a:t>графиках станций зондирования резких срывов критической частоты;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2" y="3284487"/>
            <a:ext cx="5085705" cy="3499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41" y="3057525"/>
            <a:ext cx="2026675" cy="36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714" y="365125"/>
            <a:ext cx="10360572" cy="696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Последовательность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ионограмм вертикального зондирования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и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f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-график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наземной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станции Якутск от 4 марта 2003 г. при пролете спутника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DMSP F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15 вблизи меридиана станции наблюдения.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1" y="1062037"/>
            <a:ext cx="10637018" cy="51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20" y="228601"/>
            <a:ext cx="5076497" cy="614636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+mn-lt"/>
              </a:rPr>
              <a:t>Измерения </a:t>
            </a:r>
            <a:r>
              <a:rPr lang="ru-RU" sz="2200" dirty="0">
                <a:latin typeface="+mn-lt"/>
              </a:rPr>
              <a:t>поляризационного джета со спутника </a:t>
            </a:r>
            <a:r>
              <a:rPr lang="en-US" sz="2200" dirty="0">
                <a:latin typeface="+mn-lt"/>
              </a:rPr>
              <a:t>DMSP F</a:t>
            </a:r>
            <a:r>
              <a:rPr lang="ru-RU" sz="2200" dirty="0">
                <a:latin typeface="+mn-lt"/>
              </a:rPr>
              <a:t>15 при пролете вблизи меридиана станции Якутск 4 </a:t>
            </a:r>
            <a:r>
              <a:rPr lang="ru-RU" sz="2200" dirty="0" smtClean="0">
                <a:latin typeface="+mn-lt"/>
              </a:rPr>
              <a:t>марта 2003г.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Траектория </a:t>
            </a:r>
            <a:r>
              <a:rPr lang="ru-RU" sz="2200" dirty="0">
                <a:latin typeface="+mn-lt"/>
              </a:rPr>
              <a:t>спутника и местоположение ст. Якутск (звездочка), в координатах магнитная широта – магнитное время, приведены слева. Масштаб скорости приведен внизу с левой стороны. На правой стороне рисунка показаны спектрограмма ионных и электронных высыпаний, профили </a:t>
            </a:r>
            <a:r>
              <a:rPr lang="en-US" sz="2200" dirty="0">
                <a:latin typeface="+mn-lt"/>
              </a:rPr>
              <a:t>Ni</a:t>
            </a:r>
            <a:r>
              <a:rPr lang="ru-RU" sz="2200" dirty="0">
                <a:latin typeface="+mn-lt"/>
              </a:rPr>
              <a:t> и </a:t>
            </a:r>
            <a:r>
              <a:rPr lang="en-US" sz="2200" dirty="0">
                <a:latin typeface="+mn-lt"/>
              </a:rPr>
              <a:t>N</a:t>
            </a:r>
            <a:r>
              <a:rPr lang="ru-RU" sz="2200" dirty="0">
                <a:latin typeface="+mn-lt"/>
              </a:rPr>
              <a:t>[</a:t>
            </a:r>
            <a:r>
              <a:rPr lang="en-US" sz="2200" dirty="0">
                <a:latin typeface="+mn-lt"/>
              </a:rPr>
              <a:t>O</a:t>
            </a:r>
            <a:r>
              <a:rPr lang="ru-RU" sz="2200" dirty="0">
                <a:latin typeface="+mn-lt"/>
              </a:rPr>
              <a:t>+] и горизонтальные и вертикальные скорости ионов (</a:t>
            </a:r>
            <a:r>
              <a:rPr lang="en-US" sz="2200" dirty="0" err="1">
                <a:latin typeface="+mn-lt"/>
              </a:rPr>
              <a:t>Vhorz</a:t>
            </a:r>
            <a:r>
              <a:rPr lang="ru-RU" sz="2200" dirty="0">
                <a:latin typeface="+mn-lt"/>
              </a:rPr>
              <a:t> и </a:t>
            </a:r>
            <a:r>
              <a:rPr lang="en-US" sz="2200" dirty="0" err="1">
                <a:latin typeface="+mn-lt"/>
              </a:rPr>
              <a:t>Vvert</a:t>
            </a:r>
            <a:r>
              <a:rPr lang="ru-RU" sz="2200" dirty="0">
                <a:latin typeface="+mn-lt"/>
              </a:rPr>
              <a:t>) на высоте пролета спутника. Здесь тонкой прямой линией показано положение поляризационного джета со значением скорости дрейфа около 3 км/с</a:t>
            </a:r>
            <a:r>
              <a:rPr lang="ru-RU" sz="2200" dirty="0" smtClean="0">
                <a:latin typeface="+mn-lt"/>
              </a:rPr>
              <a:t>. </a:t>
            </a:r>
            <a:r>
              <a:rPr lang="en-US" sz="2200" dirty="0" smtClean="0">
                <a:latin typeface="+mn-lt"/>
              </a:rPr>
              <a:t>N=126.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1" y="589016"/>
            <a:ext cx="6161243" cy="53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28574"/>
            <a:ext cx="9227127" cy="6829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6288" y="5100637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Наблюдение поляризационного джета на протяжении 12  часов 26 августа 1998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1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952" y="5927834"/>
            <a:ext cx="11713779" cy="5990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 err="1"/>
              <a:t>Квази</a:t>
            </a:r>
            <a:r>
              <a:rPr lang="ru-RU" sz="2400" dirty="0"/>
              <a:t>-одновременные </a:t>
            </a:r>
            <a:r>
              <a:rPr lang="ru-RU" sz="2400" dirty="0" err="1"/>
              <a:t>многоспутниковые</a:t>
            </a:r>
            <a:r>
              <a:rPr lang="ru-RU" sz="2400" dirty="0"/>
              <a:t> измерения поляризационного джета со спутников серии </a:t>
            </a:r>
            <a:r>
              <a:rPr lang="en-US" sz="2400" dirty="0"/>
              <a:t>DMSP</a:t>
            </a:r>
            <a:r>
              <a:rPr lang="ru-RU" sz="2400" dirty="0"/>
              <a:t> и с наземной ионосферной станции Якутск.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02" y="452018"/>
            <a:ext cx="9582677" cy="5475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b="8289"/>
          <a:stretch/>
        </p:blipFill>
        <p:spPr>
          <a:xfrm>
            <a:off x="4483100" y="452018"/>
            <a:ext cx="3285396" cy="5275682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6667500" y="723900"/>
            <a:ext cx="61913" cy="9525"/>
          </a:xfrm>
          <a:custGeom>
            <a:avLst/>
            <a:gdLst>
              <a:gd name="connsiteX0" fmla="*/ 61913 w 61913"/>
              <a:gd name="connsiteY0" fmla="*/ 0 h 9525"/>
              <a:gd name="connsiteX1" fmla="*/ 9525 w 61913"/>
              <a:gd name="connsiteY1" fmla="*/ 9525 h 9525"/>
              <a:gd name="connsiteX2" fmla="*/ 0 w 61913"/>
              <a:gd name="connsiteY2" fmla="*/ 4763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3" h="9525">
                <a:moveTo>
                  <a:pt x="61913" y="0"/>
                </a:moveTo>
                <a:cubicBezTo>
                  <a:pt x="54166" y="1549"/>
                  <a:pt x="15624" y="9525"/>
                  <a:pt x="9525" y="9525"/>
                </a:cubicBezTo>
                <a:cubicBezTo>
                  <a:pt x="5975" y="9525"/>
                  <a:pt x="3175" y="6350"/>
                  <a:pt x="0" y="4763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8489</TotalTime>
  <Words>692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Измерения поляризационного джета по спутниковым измерениям и по данным Якутской ионосферной станции</vt:lpstr>
      <vt:lpstr>Поляризационный джет или узкие струи очень быстрых ионных дрейфов к западу вблизи проекции плазмопаузы на высотах верхней области F впервые были зарегистрированы с советского спутника «Космос-184» [Гальперин и др., 1973; Galperin et al., 1974]. В этих работах явление быстрых ионных дрейфов было названо авторами «поляризационным джетом» (ПД).</vt:lpstr>
      <vt:lpstr>Признаки определения поляризационного джета (SAID) по спутниковым данным</vt:lpstr>
      <vt:lpstr>Данные</vt:lpstr>
      <vt:lpstr>Признаки или сигнатуры поляризационного джета по наземным данным</vt:lpstr>
      <vt:lpstr>Последовательность ионограмм вертикального зондирования и f-график наземной станции Якутск от 4 марта 2003 г. при пролете спутника DMSP F15 вблизи меридиана станции наблюдения. </vt:lpstr>
      <vt:lpstr>Измерения поляризационного джета со спутника DMSP F15 при пролете вблизи меридиана станции Якутск 4 марта 2003г. Траектория спутника и местоположение ст. Якутск (звездочка), в координатах магнитная широта – магнитное время, приведены слева. Масштаб скорости приведен внизу с левой стороны. На правой стороне рисунка показаны спектрограмма ионных и электронных высыпаний, профили Ni и N[O+] и горизонтальные и вертикальные скорости ионов (Vhorz и Vvert) на высоте пролета спутника. Здесь тонкой прямой линией показано положение поляризационного джета со значением скорости дрейфа около 3 км/с. N=126.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</vt:lpstr>
    </vt:vector>
  </TitlesOfParts>
  <Company>ИКФИА СО РАН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КВАЗИ-СИНХРОННЫЕ ИЗМЕРЕНИЯ ПОЛЯРИЗАЦИОННОГО ДЖЕТА НАЗЕМНЫМИ И СПУТНИКОВЫМИ МЕТОДАМИ</dc:title>
  <dc:creator>Степанов Александр Егорович</dc:creator>
  <cp:lastModifiedBy>Данилов Спиридон Ильич</cp:lastModifiedBy>
  <cp:revision>84</cp:revision>
  <dcterms:created xsi:type="dcterms:W3CDTF">2022-12-27T01:06:39Z</dcterms:created>
  <dcterms:modified xsi:type="dcterms:W3CDTF">2023-06-14T00:28:11Z</dcterms:modified>
</cp:coreProperties>
</file>